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 id="286" r:id="rId19"/>
    <p:sldId id="275" r:id="rId20"/>
    <p:sldId id="276" r:id="rId21"/>
    <p:sldId id="277" r:id="rId22"/>
    <p:sldId id="278" r:id="rId23"/>
    <p:sldId id="283" r:id="rId24"/>
    <p:sldId id="279" r:id="rId25"/>
    <p:sldId id="287" r:id="rId26"/>
    <p:sldId id="280" r:id="rId27"/>
  </p:sldIdLst>
  <p:sldSz cx="10691813" cy="7559675"/>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99FF"/>
    <a:srgbClr val="F2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snapToGrid="0">
      <p:cViewPr varScale="1">
        <p:scale>
          <a:sx n="98" d="100"/>
          <a:sy n="98" d="100"/>
        </p:scale>
        <p:origin x="9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261FFF-091F-391E-FA69-EA0BC0C07B2A}"/>
              </a:ext>
            </a:extLst>
          </p:cNvPr>
          <p:cNvSpPr txBox="1">
            <a:spLocks noGrp="1"/>
          </p:cNvSpPr>
          <p:nvPr>
            <p:ph type="hdr" sz="quarter"/>
          </p:nvPr>
        </p:nvSpPr>
        <p:spPr>
          <a:xfrm>
            <a:off x="0" y="0"/>
            <a:ext cx="3082958" cy="511395"/>
          </a:xfrm>
          <a:prstGeom prst="rect">
            <a:avLst/>
          </a:prstGeom>
          <a:noFill/>
          <a:ln>
            <a:noFill/>
          </a:ln>
        </p:spPr>
        <p:txBody>
          <a:bodyPr vert="horz" wrap="square" lIns="85491" tIns="42746" rIns="85491" bIns="42746"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3" name="Espace réservé de la date 2">
            <a:extLst>
              <a:ext uri="{FF2B5EF4-FFF2-40B4-BE49-F238E27FC236}">
                <a16:creationId xmlns:a16="http://schemas.microsoft.com/office/drawing/2014/main" id="{855E73AE-2180-60E3-0025-4191FB23D4E1}"/>
              </a:ext>
            </a:extLst>
          </p:cNvPr>
          <p:cNvSpPr txBox="1">
            <a:spLocks noGrp="1"/>
          </p:cNvSpPr>
          <p:nvPr>
            <p:ph type="dt" sz="quarter" idx="1"/>
          </p:nvPr>
        </p:nvSpPr>
        <p:spPr>
          <a:xfrm>
            <a:off x="4021072" y="0"/>
            <a:ext cx="3082958" cy="511395"/>
          </a:xfrm>
          <a:prstGeom prst="rect">
            <a:avLst/>
          </a:prstGeom>
          <a:noFill/>
          <a:ln>
            <a:noFill/>
          </a:ln>
        </p:spPr>
        <p:txBody>
          <a:bodyPr vert="horz" wrap="square" lIns="85491" tIns="42746" rIns="85491" bIns="42746" anchorCtr="0" compatLnSpc="0">
            <a:noAutofit/>
          </a:bodyPr>
          <a:lstStyle/>
          <a:p>
            <a:pPr algn="r" hangingPunct="0">
              <a:defRPr sz="1400"/>
            </a:pPr>
            <a:endParaRPr lang="fr-FR" sz="1300">
              <a:latin typeface="Liberation Sans" pitchFamily="18"/>
              <a:ea typeface="Microsoft YaHei" pitchFamily="2"/>
              <a:cs typeface="Lucida Sans" pitchFamily="2"/>
            </a:endParaRPr>
          </a:p>
        </p:txBody>
      </p:sp>
      <p:sp>
        <p:nvSpPr>
          <p:cNvPr id="4" name="Espace réservé du pied de page 3">
            <a:extLst>
              <a:ext uri="{FF2B5EF4-FFF2-40B4-BE49-F238E27FC236}">
                <a16:creationId xmlns:a16="http://schemas.microsoft.com/office/drawing/2014/main" id="{E838973B-17A0-F1F3-56CD-E196DDE71DF5}"/>
              </a:ext>
            </a:extLst>
          </p:cNvPr>
          <p:cNvSpPr txBox="1">
            <a:spLocks noGrp="1"/>
          </p:cNvSpPr>
          <p:nvPr>
            <p:ph type="ftr" sz="quarter" idx="2"/>
          </p:nvPr>
        </p:nvSpPr>
        <p:spPr>
          <a:xfrm>
            <a:off x="0" y="9723052"/>
            <a:ext cx="3082958" cy="511395"/>
          </a:xfrm>
          <a:prstGeom prst="rect">
            <a:avLst/>
          </a:prstGeom>
          <a:noFill/>
          <a:ln>
            <a:noFill/>
          </a:ln>
        </p:spPr>
        <p:txBody>
          <a:bodyPr vert="horz" wrap="square" lIns="85491" tIns="42746" rIns="85491" bIns="42746" anchor="b"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5" name="Espace réservé du numéro de diapositive 4">
            <a:extLst>
              <a:ext uri="{FF2B5EF4-FFF2-40B4-BE49-F238E27FC236}">
                <a16:creationId xmlns:a16="http://schemas.microsoft.com/office/drawing/2014/main" id="{0886855E-B302-B0F7-0A44-52D912E32DF4}"/>
              </a:ext>
            </a:extLst>
          </p:cNvPr>
          <p:cNvSpPr txBox="1">
            <a:spLocks noGrp="1"/>
          </p:cNvSpPr>
          <p:nvPr>
            <p:ph type="sldNum" sz="quarter" idx="3"/>
          </p:nvPr>
        </p:nvSpPr>
        <p:spPr>
          <a:xfrm>
            <a:off x="4021072" y="9723052"/>
            <a:ext cx="3082958" cy="511395"/>
          </a:xfrm>
          <a:prstGeom prst="rect">
            <a:avLst/>
          </a:prstGeom>
          <a:noFill/>
          <a:ln>
            <a:noFill/>
          </a:ln>
        </p:spPr>
        <p:txBody>
          <a:bodyPr vert="horz" wrap="square" lIns="85491" tIns="42746" rIns="85491" bIns="42746" anchor="b" anchorCtr="0" compatLnSpc="0">
            <a:noAutofit/>
          </a:bodyPr>
          <a:lstStyle/>
          <a:p>
            <a:pPr algn="r" hangingPunct="0">
              <a:defRPr sz="1400"/>
            </a:pPr>
            <a:fld id="{7581525C-D5E5-4CFE-8B97-3866ED83B181}" type="slidenum">
              <a:pPr algn="r" hangingPunct="0">
                <a:defRPr sz="1400"/>
              </a:pPr>
              <a:t>‹N°›</a:t>
            </a:fld>
            <a:endParaRPr lang="fr-FR" sz="1300">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1364465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FE8553-39FE-0C5F-CDB5-A87B1B566918}"/>
              </a:ext>
            </a:extLst>
          </p:cNvPr>
          <p:cNvSpPr>
            <a:spLocks noGrp="1" noRot="1" noChangeAspect="1"/>
          </p:cNvSpPr>
          <p:nvPr>
            <p:ph type="sldImg" idx="2"/>
          </p:nvPr>
        </p:nvSpPr>
        <p:spPr>
          <a:xfrm>
            <a:off x="838200" y="777875"/>
            <a:ext cx="5427663" cy="3836988"/>
          </a:xfrm>
          <a:prstGeom prst="rect">
            <a:avLst/>
          </a:prstGeom>
          <a:noFill/>
          <a:ln>
            <a:noFill/>
            <a:prstDash val="solid"/>
          </a:ln>
        </p:spPr>
      </p:sp>
      <p:sp>
        <p:nvSpPr>
          <p:cNvPr id="3" name="Espace réservé des notes 2">
            <a:extLst>
              <a:ext uri="{FF2B5EF4-FFF2-40B4-BE49-F238E27FC236}">
                <a16:creationId xmlns:a16="http://schemas.microsoft.com/office/drawing/2014/main" id="{4DBB05F5-96CD-4562-E100-0263BE9A2D69}"/>
              </a:ext>
            </a:extLst>
          </p:cNvPr>
          <p:cNvSpPr txBox="1">
            <a:spLocks noGrp="1"/>
          </p:cNvSpPr>
          <p:nvPr>
            <p:ph type="body" sz="quarter" idx="3"/>
          </p:nvPr>
        </p:nvSpPr>
        <p:spPr>
          <a:xfrm>
            <a:off x="710437" y="4861354"/>
            <a:ext cx="5683156" cy="4605312"/>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CEFBF770-8805-3B94-D8C3-80178C3E79BE}"/>
              </a:ext>
            </a:extLst>
          </p:cNvPr>
          <p:cNvSpPr txBox="1">
            <a:spLocks noGrp="1"/>
          </p:cNvSpPr>
          <p:nvPr>
            <p:ph type="hdr" sz="quarter"/>
          </p:nvPr>
        </p:nvSpPr>
        <p:spPr>
          <a:xfrm>
            <a:off x="0" y="0"/>
            <a:ext cx="3082958" cy="511395"/>
          </a:xfrm>
          <a:prstGeom prst="rect">
            <a:avLst/>
          </a:prstGeom>
          <a:noFill/>
          <a:ln>
            <a:noFill/>
          </a:ln>
        </p:spPr>
        <p:txBody>
          <a:bodyPr vert="horz" lIns="0" tIns="0" rIns="0" bIns="0"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996345FA-721E-5F63-731F-168CDEA7049D}"/>
              </a:ext>
            </a:extLst>
          </p:cNvPr>
          <p:cNvSpPr txBox="1">
            <a:spLocks noGrp="1"/>
          </p:cNvSpPr>
          <p:nvPr>
            <p:ph type="dt" idx="1"/>
          </p:nvPr>
        </p:nvSpPr>
        <p:spPr>
          <a:xfrm>
            <a:off x="4021072" y="0"/>
            <a:ext cx="3082958" cy="511395"/>
          </a:xfrm>
          <a:prstGeom prst="rect">
            <a:avLst/>
          </a:prstGeom>
          <a:noFill/>
          <a:ln>
            <a:noFill/>
          </a:ln>
        </p:spPr>
        <p:txBody>
          <a:bodyPr vert="horz" lIns="0" tIns="0" rIns="0" bIns="0"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A583BA05-00A9-A2FD-906E-153B8CE0D5B5}"/>
              </a:ext>
            </a:extLst>
          </p:cNvPr>
          <p:cNvSpPr txBox="1">
            <a:spLocks noGrp="1"/>
          </p:cNvSpPr>
          <p:nvPr>
            <p:ph type="ftr" sz="quarter" idx="4"/>
          </p:nvPr>
        </p:nvSpPr>
        <p:spPr>
          <a:xfrm>
            <a:off x="0" y="9723052"/>
            <a:ext cx="3082958" cy="511395"/>
          </a:xfrm>
          <a:prstGeom prst="rect">
            <a:avLst/>
          </a:prstGeom>
          <a:noFill/>
          <a:ln>
            <a:noFill/>
          </a:ln>
        </p:spPr>
        <p:txBody>
          <a:bodyPr vert="horz" lIns="0" tIns="0" rIns="0" bIns="0" anchor="b"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27A57344-6D93-C785-7EBB-2BAED9203D2C}"/>
              </a:ext>
            </a:extLst>
          </p:cNvPr>
          <p:cNvSpPr txBox="1">
            <a:spLocks noGrp="1"/>
          </p:cNvSpPr>
          <p:nvPr>
            <p:ph type="sldNum" sz="quarter" idx="5"/>
          </p:nvPr>
        </p:nvSpPr>
        <p:spPr>
          <a:xfrm>
            <a:off x="4021072" y="9723052"/>
            <a:ext cx="3082958" cy="511395"/>
          </a:xfrm>
          <a:prstGeom prst="rect">
            <a:avLst/>
          </a:prstGeom>
          <a:noFill/>
          <a:ln>
            <a:noFill/>
          </a:ln>
        </p:spPr>
        <p:txBody>
          <a:bodyPr vert="horz" lIns="0" tIns="0" rIns="0" bIns="0" anchor="b"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fld id="{EC85B29B-F877-4B6A-8746-59EACAAF713A}" type="slidenum">
              <a:t>‹N°›</a:t>
            </a:fld>
            <a:endParaRPr lang="fr-FR"/>
          </a:p>
        </p:txBody>
      </p:sp>
    </p:spTree>
    <p:extLst>
      <p:ext uri="{BB962C8B-B14F-4D97-AF65-F5344CB8AC3E}">
        <p14:creationId xmlns:p14="http://schemas.microsoft.com/office/powerpoint/2010/main" val="1850996553"/>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331735D-AADA-BFA8-D9D7-F979DCFDF11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a:t>
            </a:fld>
            <a:endParaRPr lang="fr-FR"/>
          </a:p>
        </p:txBody>
      </p:sp>
      <p:sp>
        <p:nvSpPr>
          <p:cNvPr id="2" name="Espace réservé de l'image des diapositives 1">
            <a:extLst>
              <a:ext uri="{FF2B5EF4-FFF2-40B4-BE49-F238E27FC236}">
                <a16:creationId xmlns:a16="http://schemas.microsoft.com/office/drawing/2014/main" id="{7CD893ED-DAEF-9734-866D-95D19B4ABE7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83ED5717-D4E5-0291-125C-B3F225D584A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BBB70-2606-836D-4356-888C4CE9F055}"/>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44CA8F6-A4B6-64A7-E8E3-9EF8D3B185BA}"/>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10</a:t>
            </a:fld>
            <a:endParaRPr lang="fr-FR"/>
          </a:p>
        </p:txBody>
      </p:sp>
      <p:sp>
        <p:nvSpPr>
          <p:cNvPr id="2" name="Espace réservé de l'image des diapositives 1">
            <a:extLst>
              <a:ext uri="{FF2B5EF4-FFF2-40B4-BE49-F238E27FC236}">
                <a16:creationId xmlns:a16="http://schemas.microsoft.com/office/drawing/2014/main" id="{0B1ED284-1FC4-6D84-F71E-4FE221786B84}"/>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B2BEC2B3-2260-B0B3-F642-14734EBFDEF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53271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A7740-CAB8-C981-7ACB-7EEE1FD75FBC}"/>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958E038-7A98-8C18-904B-DAC3051F5511}"/>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11</a:t>
            </a:fld>
            <a:endParaRPr lang="fr-FR"/>
          </a:p>
        </p:txBody>
      </p:sp>
      <p:sp>
        <p:nvSpPr>
          <p:cNvPr id="2" name="Espace réservé de l'image des diapositives 1">
            <a:extLst>
              <a:ext uri="{FF2B5EF4-FFF2-40B4-BE49-F238E27FC236}">
                <a16:creationId xmlns:a16="http://schemas.microsoft.com/office/drawing/2014/main" id="{C11F5A65-8A62-A695-B5DB-3E663CFB7977}"/>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A4093BD-3165-3C12-3287-59701870A76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2248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3FCC8-B7C6-24CB-A319-ECBA63DD02DB}"/>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139A2FD-3459-8E18-8D1A-33BB59212004}"/>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12</a:t>
            </a:fld>
            <a:endParaRPr lang="fr-FR"/>
          </a:p>
        </p:txBody>
      </p:sp>
      <p:sp>
        <p:nvSpPr>
          <p:cNvPr id="2" name="Espace réservé de l'image des diapositives 1">
            <a:extLst>
              <a:ext uri="{FF2B5EF4-FFF2-40B4-BE49-F238E27FC236}">
                <a16:creationId xmlns:a16="http://schemas.microsoft.com/office/drawing/2014/main" id="{3B06E4C7-4A77-C3FA-C734-EE47EC3DB5A6}"/>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92510FD8-EEE9-F7F9-3213-5FF9F4A4739D}"/>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60825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B7A7D-9973-E21E-77C5-97BF44C4744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9BB6A64-1E65-EAA2-B4C3-A13C2015FEC0}"/>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13</a:t>
            </a:fld>
            <a:endParaRPr lang="fr-FR"/>
          </a:p>
        </p:txBody>
      </p:sp>
      <p:sp>
        <p:nvSpPr>
          <p:cNvPr id="2" name="Espace réservé de l'image des diapositives 1">
            <a:extLst>
              <a:ext uri="{FF2B5EF4-FFF2-40B4-BE49-F238E27FC236}">
                <a16:creationId xmlns:a16="http://schemas.microsoft.com/office/drawing/2014/main" id="{E837F0A7-4D94-45FE-24D1-FA89AAAC86EC}"/>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05634E71-3C35-9F97-F497-8E7B7E969CF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19870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FED1D-52ED-CEA5-B2D1-C90E440F9F65}"/>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8DA8679-7A07-FBBF-672B-06E0E76ED91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14</a:t>
            </a:fld>
            <a:endParaRPr lang="fr-FR"/>
          </a:p>
        </p:txBody>
      </p:sp>
      <p:sp>
        <p:nvSpPr>
          <p:cNvPr id="2" name="Espace réservé de l'image des diapositives 1">
            <a:extLst>
              <a:ext uri="{FF2B5EF4-FFF2-40B4-BE49-F238E27FC236}">
                <a16:creationId xmlns:a16="http://schemas.microsoft.com/office/drawing/2014/main" id="{0BA88A02-D68B-9904-3806-42B6EBF1E969}"/>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06624398-F68E-3B5D-4B8A-0E0BCBB9F9D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17660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87920-B963-75BC-607B-5235F43D4A0D}"/>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FBBE0E7-308D-36E4-93F8-610E145ABC24}"/>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15</a:t>
            </a:fld>
            <a:endParaRPr lang="fr-FR"/>
          </a:p>
        </p:txBody>
      </p:sp>
      <p:sp>
        <p:nvSpPr>
          <p:cNvPr id="2" name="Espace réservé de l'image des diapositives 1">
            <a:extLst>
              <a:ext uri="{FF2B5EF4-FFF2-40B4-BE49-F238E27FC236}">
                <a16:creationId xmlns:a16="http://schemas.microsoft.com/office/drawing/2014/main" id="{F7B1ADE4-5689-560A-B451-5579FA9BEEDD}"/>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56F9C5B-A227-31B0-CFB0-CD0FAFB20DC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56450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C5278-2387-AC81-3475-E6ACB33378C3}"/>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C323E53-490C-3507-2234-565875181163}"/>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16</a:t>
            </a:fld>
            <a:endParaRPr lang="fr-FR"/>
          </a:p>
        </p:txBody>
      </p:sp>
      <p:sp>
        <p:nvSpPr>
          <p:cNvPr id="2" name="Espace réservé de l'image des diapositives 1">
            <a:extLst>
              <a:ext uri="{FF2B5EF4-FFF2-40B4-BE49-F238E27FC236}">
                <a16:creationId xmlns:a16="http://schemas.microsoft.com/office/drawing/2014/main" id="{04859D04-7E89-CCA4-BE19-34E3BE3E9822}"/>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8F2713E7-8A81-3A6C-1476-9520632C4B4B}"/>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12628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65DFE-08FC-AFBF-EE29-C9DDB9936757}"/>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188C32C-1EC1-A216-26CD-5805EAA2E0F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17</a:t>
            </a:fld>
            <a:endParaRPr lang="fr-FR"/>
          </a:p>
        </p:txBody>
      </p:sp>
      <p:sp>
        <p:nvSpPr>
          <p:cNvPr id="2" name="Espace réservé de l'image des diapositives 1">
            <a:extLst>
              <a:ext uri="{FF2B5EF4-FFF2-40B4-BE49-F238E27FC236}">
                <a16:creationId xmlns:a16="http://schemas.microsoft.com/office/drawing/2014/main" id="{D67551D4-E844-F048-57CD-7C19C27EBF14}"/>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53CD21E6-32B9-B1ED-15B9-F7FF76DEEBB9}"/>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56608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5D0E7-2A2B-0105-D380-1A3890246869}"/>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552E3D3-7D71-2945-C225-1CF3CE4020E0}"/>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18</a:t>
            </a:fld>
            <a:endParaRPr lang="fr-FR"/>
          </a:p>
        </p:txBody>
      </p:sp>
      <p:sp>
        <p:nvSpPr>
          <p:cNvPr id="2" name="Espace réservé de l'image des diapositives 1">
            <a:extLst>
              <a:ext uri="{FF2B5EF4-FFF2-40B4-BE49-F238E27FC236}">
                <a16:creationId xmlns:a16="http://schemas.microsoft.com/office/drawing/2014/main" id="{8152A54B-6E77-4D1B-21ED-9C010721F205}"/>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7D37B52E-AD4E-6B03-F235-F41F84CA3E90}"/>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158916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80F36-793A-CF0A-A24B-103075FE948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07DCC23-B084-D72F-EB7B-1FC7BB44928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19</a:t>
            </a:fld>
            <a:endParaRPr lang="fr-FR"/>
          </a:p>
        </p:txBody>
      </p:sp>
      <p:sp>
        <p:nvSpPr>
          <p:cNvPr id="2" name="Espace réservé de l'image des diapositives 1">
            <a:extLst>
              <a:ext uri="{FF2B5EF4-FFF2-40B4-BE49-F238E27FC236}">
                <a16:creationId xmlns:a16="http://schemas.microsoft.com/office/drawing/2014/main" id="{F2D0DAF5-A842-16ED-E54A-358B7B8706D4}"/>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570B31E-5A91-3D95-0855-1BDAC99D26A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07531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D1436-7760-F269-659D-DEEE0A10B709}"/>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65CDC6A-2A02-1B3E-B55A-72AD54539F92}"/>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a:t>
            </a:fld>
            <a:endParaRPr lang="fr-FR"/>
          </a:p>
        </p:txBody>
      </p:sp>
      <p:sp>
        <p:nvSpPr>
          <p:cNvPr id="2" name="Espace réservé de l'image des diapositives 1">
            <a:extLst>
              <a:ext uri="{FF2B5EF4-FFF2-40B4-BE49-F238E27FC236}">
                <a16:creationId xmlns:a16="http://schemas.microsoft.com/office/drawing/2014/main" id="{4ABC57FE-AE8A-661C-032F-9677C398E284}"/>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B567EE0D-AB7D-8E5B-9815-15C47DF7B9C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601548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B57ED-D0F8-3333-6284-F30ECDF4E30F}"/>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BB1D08D-8725-8F65-412E-46F4AADBD4E8}"/>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20</a:t>
            </a:fld>
            <a:endParaRPr lang="fr-FR"/>
          </a:p>
        </p:txBody>
      </p:sp>
      <p:sp>
        <p:nvSpPr>
          <p:cNvPr id="2" name="Espace réservé de l'image des diapositives 1">
            <a:extLst>
              <a:ext uri="{FF2B5EF4-FFF2-40B4-BE49-F238E27FC236}">
                <a16:creationId xmlns:a16="http://schemas.microsoft.com/office/drawing/2014/main" id="{1553F778-FA88-BC74-AA00-C5DA42F4D565}"/>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12ADBE5C-39D3-6AF6-5015-73B8ECAC84E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744694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D7A3E-05C9-D43E-E04C-2F3C20C9366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9387BBD-0DF0-5223-9332-26CBE50A8AD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21</a:t>
            </a:fld>
            <a:endParaRPr lang="fr-FR"/>
          </a:p>
        </p:txBody>
      </p:sp>
      <p:sp>
        <p:nvSpPr>
          <p:cNvPr id="2" name="Espace réservé de l'image des diapositives 1">
            <a:extLst>
              <a:ext uri="{FF2B5EF4-FFF2-40B4-BE49-F238E27FC236}">
                <a16:creationId xmlns:a16="http://schemas.microsoft.com/office/drawing/2014/main" id="{8366DF3C-0671-AB50-A798-32B5A1695F03}"/>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7C07927D-09F9-1AF8-0F17-91BD08B701D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910206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1840-FAE2-3585-6195-1419C563A11B}"/>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6900CC-4383-3C0D-6556-25DB5DDF522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22</a:t>
            </a:fld>
            <a:endParaRPr lang="fr-FR"/>
          </a:p>
        </p:txBody>
      </p:sp>
      <p:sp>
        <p:nvSpPr>
          <p:cNvPr id="2" name="Espace réservé de l'image des diapositives 1">
            <a:extLst>
              <a:ext uri="{FF2B5EF4-FFF2-40B4-BE49-F238E27FC236}">
                <a16:creationId xmlns:a16="http://schemas.microsoft.com/office/drawing/2014/main" id="{CB9D6A34-50B9-3CBF-7376-1045CAFC3AA6}"/>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67D2F42-7D16-9B35-7DB1-E8594242113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714980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EDA7F-4121-8E9B-BBF4-289EDB084337}"/>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9BA41D1-E23C-E218-456F-C961381CB92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23</a:t>
            </a:fld>
            <a:endParaRPr lang="fr-FR"/>
          </a:p>
        </p:txBody>
      </p:sp>
      <p:sp>
        <p:nvSpPr>
          <p:cNvPr id="2" name="Espace réservé de l'image des diapositives 1">
            <a:extLst>
              <a:ext uri="{FF2B5EF4-FFF2-40B4-BE49-F238E27FC236}">
                <a16:creationId xmlns:a16="http://schemas.microsoft.com/office/drawing/2014/main" id="{8AE9648A-7743-F55B-1874-07FCF8A113D7}"/>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E4887C8A-6685-8875-9D94-378E1E9666E4}"/>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233405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B414-94B4-853A-C253-D83F55A69E37}"/>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D3025DE-F894-1740-2304-18726CD3E0E0}"/>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24</a:t>
            </a:fld>
            <a:endParaRPr lang="fr-FR"/>
          </a:p>
        </p:txBody>
      </p:sp>
      <p:sp>
        <p:nvSpPr>
          <p:cNvPr id="2" name="Espace réservé de l'image des diapositives 1">
            <a:extLst>
              <a:ext uri="{FF2B5EF4-FFF2-40B4-BE49-F238E27FC236}">
                <a16:creationId xmlns:a16="http://schemas.microsoft.com/office/drawing/2014/main" id="{0FDF33A7-3632-FA67-7BA6-FF91A4706909}"/>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D9514B79-A2CC-3DE3-91A9-7C35B6575051}"/>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12699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BCE6B-28F6-95A3-DFC1-8674E51FFF33}"/>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ECA64BB-ACE2-722F-A02C-F6B71F7F2D48}"/>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25</a:t>
            </a:fld>
            <a:endParaRPr lang="fr-FR"/>
          </a:p>
        </p:txBody>
      </p:sp>
      <p:sp>
        <p:nvSpPr>
          <p:cNvPr id="2" name="Espace réservé de l'image des diapositives 1">
            <a:extLst>
              <a:ext uri="{FF2B5EF4-FFF2-40B4-BE49-F238E27FC236}">
                <a16:creationId xmlns:a16="http://schemas.microsoft.com/office/drawing/2014/main" id="{95F2A6F0-7748-92DE-3221-4D9879AECD5F}"/>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A137FCD0-9954-7606-020D-E7AB7147B1B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182229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B73FC-9490-4907-53A2-D4C5C9C8B238}"/>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9A14F1-A99E-D2B4-5204-8E8A1C5EBD39}"/>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26</a:t>
            </a:fld>
            <a:endParaRPr lang="fr-FR"/>
          </a:p>
        </p:txBody>
      </p:sp>
      <p:sp>
        <p:nvSpPr>
          <p:cNvPr id="2" name="Espace réservé de l'image des diapositives 1">
            <a:extLst>
              <a:ext uri="{FF2B5EF4-FFF2-40B4-BE49-F238E27FC236}">
                <a16:creationId xmlns:a16="http://schemas.microsoft.com/office/drawing/2014/main" id="{EBCCC48C-50D0-F68E-A100-6DB72905D096}"/>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77B51936-394D-CEA6-29BF-4314AD3B0400}"/>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22924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6602-7188-A1DF-CCD5-3135B8C28A6D}"/>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D29F8CC-BAE3-0324-AB85-7CCED0AC24F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3</a:t>
            </a:fld>
            <a:endParaRPr lang="fr-FR"/>
          </a:p>
        </p:txBody>
      </p:sp>
      <p:sp>
        <p:nvSpPr>
          <p:cNvPr id="2" name="Espace réservé de l'image des diapositives 1">
            <a:extLst>
              <a:ext uri="{FF2B5EF4-FFF2-40B4-BE49-F238E27FC236}">
                <a16:creationId xmlns:a16="http://schemas.microsoft.com/office/drawing/2014/main" id="{8B99FF2E-92CC-B2D6-2A24-04BFDBE57E16}"/>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DB44B44D-88BB-22EC-1861-A82DFDA13B1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38843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59881-06F8-B948-D40A-861C4BA23D3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5465A36-4173-42E4-3234-D1340BC188F7}"/>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4</a:t>
            </a:fld>
            <a:endParaRPr lang="fr-FR"/>
          </a:p>
        </p:txBody>
      </p:sp>
      <p:sp>
        <p:nvSpPr>
          <p:cNvPr id="2" name="Espace réservé de l'image des diapositives 1">
            <a:extLst>
              <a:ext uri="{FF2B5EF4-FFF2-40B4-BE49-F238E27FC236}">
                <a16:creationId xmlns:a16="http://schemas.microsoft.com/office/drawing/2014/main" id="{7D0D5C32-7142-5A0E-3704-61756E20E42D}"/>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87E4F99B-FA26-BE7D-E113-7992503256EB}"/>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79139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1C53-9239-5831-4572-DBCA95EBFB4B}"/>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E2E3234-A820-A5AD-858F-69C2949003B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5</a:t>
            </a:fld>
            <a:endParaRPr lang="fr-FR"/>
          </a:p>
        </p:txBody>
      </p:sp>
      <p:sp>
        <p:nvSpPr>
          <p:cNvPr id="2" name="Espace réservé de l'image des diapositives 1">
            <a:extLst>
              <a:ext uri="{FF2B5EF4-FFF2-40B4-BE49-F238E27FC236}">
                <a16:creationId xmlns:a16="http://schemas.microsoft.com/office/drawing/2014/main" id="{39759E2E-3A0E-B40F-FF68-1920CF13811D}"/>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B190C12E-97CB-6B1F-234A-CC2F380C3360}"/>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37762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00861-C985-B738-A030-3CC58FC19949}"/>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47AA007-4354-BD9B-4D13-3A853232311A}"/>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6</a:t>
            </a:fld>
            <a:endParaRPr lang="fr-FR"/>
          </a:p>
        </p:txBody>
      </p:sp>
      <p:sp>
        <p:nvSpPr>
          <p:cNvPr id="2" name="Espace réservé de l'image des diapositives 1">
            <a:extLst>
              <a:ext uri="{FF2B5EF4-FFF2-40B4-BE49-F238E27FC236}">
                <a16:creationId xmlns:a16="http://schemas.microsoft.com/office/drawing/2014/main" id="{AD288FF4-DF2A-0659-A36E-02C3333C9FCF}"/>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629DE566-FFC7-1A1B-E4C7-42D00154149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55725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83725-120C-4A03-C2F0-C2537FD2F6B4}"/>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4C44C8C-6B4B-7EFD-E494-93327102BB9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7</a:t>
            </a:fld>
            <a:endParaRPr lang="fr-FR"/>
          </a:p>
        </p:txBody>
      </p:sp>
      <p:sp>
        <p:nvSpPr>
          <p:cNvPr id="2" name="Espace réservé de l'image des diapositives 1">
            <a:extLst>
              <a:ext uri="{FF2B5EF4-FFF2-40B4-BE49-F238E27FC236}">
                <a16:creationId xmlns:a16="http://schemas.microsoft.com/office/drawing/2014/main" id="{AFAE6F5A-D2D4-38BC-07B6-09CFA7FE2867}"/>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055F13BD-A7DE-A83F-D41F-89A3FDFE84C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763066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B11F5-2F30-4149-41F6-6A8B72500CEB}"/>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ACA0507-A51A-B746-D781-26558A27AE95}"/>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8</a:t>
            </a:fld>
            <a:endParaRPr lang="fr-FR"/>
          </a:p>
        </p:txBody>
      </p:sp>
      <p:sp>
        <p:nvSpPr>
          <p:cNvPr id="2" name="Espace réservé de l'image des diapositives 1">
            <a:extLst>
              <a:ext uri="{FF2B5EF4-FFF2-40B4-BE49-F238E27FC236}">
                <a16:creationId xmlns:a16="http://schemas.microsoft.com/office/drawing/2014/main" id="{E8AD8D8D-024B-FBCF-9DD1-C10C480E847F}"/>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B4DAC0F-18D7-626D-D284-BCBBC370C95B}"/>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70366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7C56A-99EF-DB4D-40B8-C84429BAD5A5}"/>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77EB957-072E-5C46-F7AB-F94DFC87C497}"/>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9</a:t>
            </a:fld>
            <a:endParaRPr lang="fr-FR"/>
          </a:p>
        </p:txBody>
      </p:sp>
      <p:sp>
        <p:nvSpPr>
          <p:cNvPr id="2" name="Espace réservé de l'image des diapositives 1">
            <a:extLst>
              <a:ext uri="{FF2B5EF4-FFF2-40B4-BE49-F238E27FC236}">
                <a16:creationId xmlns:a16="http://schemas.microsoft.com/office/drawing/2014/main" id="{9ABD41C0-3276-9113-6713-250C1928BA49}"/>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7880A160-5413-AFD7-A591-D1B1C49F6705}"/>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6049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FA078-D901-40D8-9552-198BCE747046}"/>
              </a:ext>
            </a:extLst>
          </p:cNvPr>
          <p:cNvSpPr>
            <a:spLocks noGrp="1"/>
          </p:cNvSpPr>
          <p:nvPr>
            <p:ph type="ctrTitle"/>
          </p:nvPr>
        </p:nvSpPr>
        <p:spPr>
          <a:xfrm>
            <a:off x="1336675" y="1236663"/>
            <a:ext cx="8018463"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0E76B9-BA6B-C329-B5AA-CA7F5D5CB58E}"/>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DBE4BE-8EB9-FD97-F5D6-98E6ECB26611}"/>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7FB1C94B-436A-3E60-B398-ECAC1BD495C5}"/>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1C15E7CD-07BC-1E61-9CDD-2CE352F6D525}"/>
              </a:ext>
            </a:extLst>
          </p:cNvPr>
          <p:cNvSpPr>
            <a:spLocks noGrp="1"/>
          </p:cNvSpPr>
          <p:nvPr>
            <p:ph type="sldNum" sz="quarter" idx="12"/>
          </p:nvPr>
        </p:nvSpPr>
        <p:spPr/>
        <p:txBody>
          <a:bodyPr/>
          <a:lstStyle/>
          <a:p>
            <a:pPr lvl="0"/>
            <a:fld id="{E93CF2C4-9E92-4047-8D5C-09901F34BE2C}" type="slidenum">
              <a:t>‹N°›</a:t>
            </a:fld>
            <a:endParaRPr lang="fr-FR"/>
          </a:p>
        </p:txBody>
      </p:sp>
    </p:spTree>
    <p:extLst>
      <p:ext uri="{BB962C8B-B14F-4D97-AF65-F5344CB8AC3E}">
        <p14:creationId xmlns:p14="http://schemas.microsoft.com/office/powerpoint/2010/main" val="20601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41067-7720-1BC5-4164-F9B513BFFE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0F66E0F-2ED0-DB1E-3D4E-0259734AAB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909BE1-0981-0A94-8C5B-69814890C6FE}"/>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58D38BE-6E2F-7B99-8902-82FE1C6B955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A24BCC9-5504-8527-C2B7-CD97D2581F8B}"/>
              </a:ext>
            </a:extLst>
          </p:cNvPr>
          <p:cNvSpPr>
            <a:spLocks noGrp="1"/>
          </p:cNvSpPr>
          <p:nvPr>
            <p:ph type="sldNum" sz="quarter" idx="12"/>
          </p:nvPr>
        </p:nvSpPr>
        <p:spPr/>
        <p:txBody>
          <a:bodyPr/>
          <a:lstStyle/>
          <a:p>
            <a:pPr lvl="0"/>
            <a:fld id="{0053704B-192D-4563-B9AE-3939D988B3CC}" type="slidenum">
              <a:t>‹N°›</a:t>
            </a:fld>
            <a:endParaRPr lang="fr-FR"/>
          </a:p>
        </p:txBody>
      </p:sp>
    </p:spTree>
    <p:extLst>
      <p:ext uri="{BB962C8B-B14F-4D97-AF65-F5344CB8AC3E}">
        <p14:creationId xmlns:p14="http://schemas.microsoft.com/office/powerpoint/2010/main" val="78951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DEA79D-EDAB-68FA-9E86-6B40E711E2D8}"/>
              </a:ext>
            </a:extLst>
          </p:cNvPr>
          <p:cNvSpPr>
            <a:spLocks noGrp="1"/>
          </p:cNvSpPr>
          <p:nvPr>
            <p:ph type="title" orient="vert"/>
          </p:nvPr>
        </p:nvSpPr>
        <p:spPr>
          <a:xfrm>
            <a:off x="7751763" y="301625"/>
            <a:ext cx="2405062"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ADE213D-77BC-5712-4DBC-170767F6B4BD}"/>
              </a:ext>
            </a:extLst>
          </p:cNvPr>
          <p:cNvSpPr>
            <a:spLocks noGrp="1"/>
          </p:cNvSpPr>
          <p:nvPr>
            <p:ph type="body" orient="vert" idx="1"/>
          </p:nvPr>
        </p:nvSpPr>
        <p:spPr>
          <a:xfrm>
            <a:off x="534988" y="301625"/>
            <a:ext cx="7064375"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10EAC9-1FE3-32FD-DB95-6E92754D46F4}"/>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A588955-051D-19D6-2CAC-F9828B40D146}"/>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8901456-BCC0-18FA-BC4A-1C6657B423CB}"/>
              </a:ext>
            </a:extLst>
          </p:cNvPr>
          <p:cNvSpPr>
            <a:spLocks noGrp="1"/>
          </p:cNvSpPr>
          <p:nvPr>
            <p:ph type="sldNum" sz="quarter" idx="12"/>
          </p:nvPr>
        </p:nvSpPr>
        <p:spPr/>
        <p:txBody>
          <a:bodyPr/>
          <a:lstStyle/>
          <a:p>
            <a:pPr lvl="0"/>
            <a:fld id="{3D06AA15-B7B7-4F57-B1BE-38B5208669E7}" type="slidenum">
              <a:t>‹N°›</a:t>
            </a:fld>
            <a:endParaRPr lang="fr-FR"/>
          </a:p>
        </p:txBody>
      </p:sp>
    </p:spTree>
    <p:extLst>
      <p:ext uri="{BB962C8B-B14F-4D97-AF65-F5344CB8AC3E}">
        <p14:creationId xmlns:p14="http://schemas.microsoft.com/office/powerpoint/2010/main" val="299101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9EBB7-4B03-DAB2-DB42-AEA44215FA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562D42-3E03-5982-602E-6981FF5C72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2B4155-328D-ACB3-0458-B81D78B6E079}"/>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6F301485-AF5F-6078-830F-1287C5857B7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9DA21BDB-DEE8-1854-F686-2A79E369E955}"/>
              </a:ext>
            </a:extLst>
          </p:cNvPr>
          <p:cNvSpPr>
            <a:spLocks noGrp="1"/>
          </p:cNvSpPr>
          <p:nvPr>
            <p:ph type="sldNum" sz="quarter" idx="12"/>
          </p:nvPr>
        </p:nvSpPr>
        <p:spPr/>
        <p:txBody>
          <a:bodyPr/>
          <a:lstStyle/>
          <a:p>
            <a:pPr lvl="0"/>
            <a:fld id="{A7A10713-0DA1-402E-8468-5D420EAA66C7}" type="slidenum">
              <a:t>‹N°›</a:t>
            </a:fld>
            <a:endParaRPr lang="fr-FR"/>
          </a:p>
        </p:txBody>
      </p:sp>
    </p:spTree>
    <p:extLst>
      <p:ext uri="{BB962C8B-B14F-4D97-AF65-F5344CB8AC3E}">
        <p14:creationId xmlns:p14="http://schemas.microsoft.com/office/powerpoint/2010/main" val="26320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FCAA7-5090-789D-7355-C39017FF1C64}"/>
              </a:ext>
            </a:extLst>
          </p:cNvPr>
          <p:cNvSpPr>
            <a:spLocks noGrp="1"/>
          </p:cNvSpPr>
          <p:nvPr>
            <p:ph type="title"/>
          </p:nvPr>
        </p:nvSpPr>
        <p:spPr>
          <a:xfrm>
            <a:off x="730250" y="1884363"/>
            <a:ext cx="9220200" cy="31448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6846993-26DA-14C9-E99E-0347169E51E2}"/>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4808A-530C-F327-7F97-ED187D4FDFCB}"/>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BD27064F-489E-2197-8038-0A6D8729FE02}"/>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D3D34B36-044C-83A6-1107-BF575820DA72}"/>
              </a:ext>
            </a:extLst>
          </p:cNvPr>
          <p:cNvSpPr>
            <a:spLocks noGrp="1"/>
          </p:cNvSpPr>
          <p:nvPr>
            <p:ph type="sldNum" sz="quarter" idx="12"/>
          </p:nvPr>
        </p:nvSpPr>
        <p:spPr/>
        <p:txBody>
          <a:bodyPr/>
          <a:lstStyle/>
          <a:p>
            <a:pPr lvl="0"/>
            <a:fld id="{40724A36-64C9-48EA-BE51-52479445B26C}" type="slidenum">
              <a:t>‹N°›</a:t>
            </a:fld>
            <a:endParaRPr lang="fr-FR"/>
          </a:p>
        </p:txBody>
      </p:sp>
    </p:spTree>
    <p:extLst>
      <p:ext uri="{BB962C8B-B14F-4D97-AF65-F5344CB8AC3E}">
        <p14:creationId xmlns:p14="http://schemas.microsoft.com/office/powerpoint/2010/main" val="40285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5C14D-1DEB-CA5F-B422-79970DBED5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134381-FF22-6FB7-33EB-C6ABFE342A9C}"/>
              </a:ext>
            </a:extLst>
          </p:cNvPr>
          <p:cNvSpPr>
            <a:spLocks noGrp="1"/>
          </p:cNvSpPr>
          <p:nvPr>
            <p:ph sz="half" idx="1"/>
          </p:nvPr>
        </p:nvSpPr>
        <p:spPr>
          <a:xfrm>
            <a:off x="534988" y="1768475"/>
            <a:ext cx="4733925"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12B770-B252-C622-E086-2D79B6DAD729}"/>
              </a:ext>
            </a:extLst>
          </p:cNvPr>
          <p:cNvSpPr>
            <a:spLocks noGrp="1"/>
          </p:cNvSpPr>
          <p:nvPr>
            <p:ph sz="half" idx="2"/>
          </p:nvPr>
        </p:nvSpPr>
        <p:spPr>
          <a:xfrm>
            <a:off x="5421313" y="1768475"/>
            <a:ext cx="4735512"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4BE8BA3-380E-F27B-0932-AC49C76C87E5}"/>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AD8335CD-DC33-4DDD-D7B6-4A3122CC8742}"/>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FBD6899F-40F2-3C70-171A-582896DCA50E}"/>
              </a:ext>
            </a:extLst>
          </p:cNvPr>
          <p:cNvSpPr>
            <a:spLocks noGrp="1"/>
          </p:cNvSpPr>
          <p:nvPr>
            <p:ph type="sldNum" sz="quarter" idx="12"/>
          </p:nvPr>
        </p:nvSpPr>
        <p:spPr/>
        <p:txBody>
          <a:bodyPr/>
          <a:lstStyle/>
          <a:p>
            <a:pPr lvl="0"/>
            <a:fld id="{83068E48-CDDC-433C-B2CD-C52F41277DCE}" type="slidenum">
              <a:t>‹N°›</a:t>
            </a:fld>
            <a:endParaRPr lang="fr-FR"/>
          </a:p>
        </p:txBody>
      </p:sp>
    </p:spTree>
    <p:extLst>
      <p:ext uri="{BB962C8B-B14F-4D97-AF65-F5344CB8AC3E}">
        <p14:creationId xmlns:p14="http://schemas.microsoft.com/office/powerpoint/2010/main" val="10342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0417C-A1C7-425D-327C-0A59BCC92731}"/>
              </a:ext>
            </a:extLst>
          </p:cNvPr>
          <p:cNvSpPr>
            <a:spLocks noGrp="1"/>
          </p:cNvSpPr>
          <p:nvPr>
            <p:ph type="title"/>
          </p:nvPr>
        </p:nvSpPr>
        <p:spPr>
          <a:xfrm>
            <a:off x="736600" y="403225"/>
            <a:ext cx="9221788"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03EC0B5-00C3-2679-9B0C-C1F6A9ABC231}"/>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E926FFB-0FAC-BFC0-4436-303C2D2A2691}"/>
              </a:ext>
            </a:extLst>
          </p:cNvPr>
          <p:cNvSpPr>
            <a:spLocks noGrp="1"/>
          </p:cNvSpPr>
          <p:nvPr>
            <p:ph sz="half" idx="2"/>
          </p:nvPr>
        </p:nvSpPr>
        <p:spPr>
          <a:xfrm>
            <a:off x="736600" y="2760663"/>
            <a:ext cx="4522788"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00D501B-794B-EDA8-7411-E26E29830214}"/>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55D3CC6-012F-5D04-1CD2-AD706B55357C}"/>
              </a:ext>
            </a:extLst>
          </p:cNvPr>
          <p:cNvSpPr>
            <a:spLocks noGrp="1"/>
          </p:cNvSpPr>
          <p:nvPr>
            <p:ph sz="quarter" idx="4"/>
          </p:nvPr>
        </p:nvSpPr>
        <p:spPr>
          <a:xfrm>
            <a:off x="5413375" y="2760663"/>
            <a:ext cx="4545013"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0CAC8AF-B93B-9AB5-D1A5-8873C73B38D1}"/>
              </a:ext>
            </a:extLst>
          </p:cNvPr>
          <p:cNvSpPr>
            <a:spLocks noGrp="1"/>
          </p:cNvSpPr>
          <p:nvPr>
            <p:ph type="dt" sz="half" idx="10"/>
          </p:nvPr>
        </p:nvSpPr>
        <p:spPr/>
        <p:txBody>
          <a:bodyPr/>
          <a:lstStyle/>
          <a:p>
            <a:pPr lvl="0"/>
            <a:endParaRPr lang="fr-FR"/>
          </a:p>
        </p:txBody>
      </p:sp>
      <p:sp>
        <p:nvSpPr>
          <p:cNvPr id="8" name="Espace réservé du pied de page 7">
            <a:extLst>
              <a:ext uri="{FF2B5EF4-FFF2-40B4-BE49-F238E27FC236}">
                <a16:creationId xmlns:a16="http://schemas.microsoft.com/office/drawing/2014/main" id="{3C1504BA-322F-FF1C-4D09-CBB2384CECC1}"/>
              </a:ext>
            </a:extLst>
          </p:cNvPr>
          <p:cNvSpPr>
            <a:spLocks noGrp="1"/>
          </p:cNvSpPr>
          <p:nvPr>
            <p:ph type="ftr" sz="quarter" idx="11"/>
          </p:nvPr>
        </p:nvSpPr>
        <p:spPr/>
        <p:txBody>
          <a:bodyPr/>
          <a:lstStyle/>
          <a:p>
            <a:pPr lvl="0"/>
            <a:endParaRPr lang="fr-FR"/>
          </a:p>
        </p:txBody>
      </p:sp>
      <p:sp>
        <p:nvSpPr>
          <p:cNvPr id="9" name="Espace réservé du numéro de diapositive 8">
            <a:extLst>
              <a:ext uri="{FF2B5EF4-FFF2-40B4-BE49-F238E27FC236}">
                <a16:creationId xmlns:a16="http://schemas.microsoft.com/office/drawing/2014/main" id="{4BB20E96-744E-67D1-C43D-7483A890A9D5}"/>
              </a:ext>
            </a:extLst>
          </p:cNvPr>
          <p:cNvSpPr>
            <a:spLocks noGrp="1"/>
          </p:cNvSpPr>
          <p:nvPr>
            <p:ph type="sldNum" sz="quarter" idx="12"/>
          </p:nvPr>
        </p:nvSpPr>
        <p:spPr/>
        <p:txBody>
          <a:bodyPr/>
          <a:lstStyle/>
          <a:p>
            <a:pPr lvl="0"/>
            <a:fld id="{F2217E63-3324-4B2C-A43C-1114A16F4F5C}" type="slidenum">
              <a:t>‹N°›</a:t>
            </a:fld>
            <a:endParaRPr lang="fr-FR"/>
          </a:p>
        </p:txBody>
      </p:sp>
    </p:spTree>
    <p:extLst>
      <p:ext uri="{BB962C8B-B14F-4D97-AF65-F5344CB8AC3E}">
        <p14:creationId xmlns:p14="http://schemas.microsoft.com/office/powerpoint/2010/main" val="78786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6D49D-D1D4-FD1F-58AA-42D8FDBB14E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EB11A3-60A7-615E-AD16-34E16EA5699E}"/>
              </a:ext>
            </a:extLst>
          </p:cNvPr>
          <p:cNvSpPr>
            <a:spLocks noGrp="1"/>
          </p:cNvSpPr>
          <p:nvPr>
            <p:ph type="dt" sz="half" idx="10"/>
          </p:nvPr>
        </p:nvSpPr>
        <p:spPr/>
        <p:txBody>
          <a:bodyPr/>
          <a:lstStyle/>
          <a:p>
            <a:pPr lvl="0"/>
            <a:endParaRPr lang="fr-FR"/>
          </a:p>
        </p:txBody>
      </p:sp>
      <p:sp>
        <p:nvSpPr>
          <p:cNvPr id="4" name="Espace réservé du pied de page 3">
            <a:extLst>
              <a:ext uri="{FF2B5EF4-FFF2-40B4-BE49-F238E27FC236}">
                <a16:creationId xmlns:a16="http://schemas.microsoft.com/office/drawing/2014/main" id="{E4A2A0FD-9E3E-81D9-814C-B554D94D1C89}"/>
              </a:ext>
            </a:extLst>
          </p:cNvPr>
          <p:cNvSpPr>
            <a:spLocks noGrp="1"/>
          </p:cNvSpPr>
          <p:nvPr>
            <p:ph type="ftr" sz="quarter" idx="11"/>
          </p:nvPr>
        </p:nvSpPr>
        <p:spPr/>
        <p:txBody>
          <a:bodyPr/>
          <a:lstStyle/>
          <a:p>
            <a:pPr lvl="0"/>
            <a:endParaRPr lang="fr-FR"/>
          </a:p>
        </p:txBody>
      </p:sp>
      <p:sp>
        <p:nvSpPr>
          <p:cNvPr id="5" name="Espace réservé du numéro de diapositive 4">
            <a:extLst>
              <a:ext uri="{FF2B5EF4-FFF2-40B4-BE49-F238E27FC236}">
                <a16:creationId xmlns:a16="http://schemas.microsoft.com/office/drawing/2014/main" id="{8F8A3530-9A70-56AC-617C-FF8A21571F64}"/>
              </a:ext>
            </a:extLst>
          </p:cNvPr>
          <p:cNvSpPr>
            <a:spLocks noGrp="1"/>
          </p:cNvSpPr>
          <p:nvPr>
            <p:ph type="sldNum" sz="quarter" idx="12"/>
          </p:nvPr>
        </p:nvSpPr>
        <p:spPr/>
        <p:txBody>
          <a:bodyPr/>
          <a:lstStyle/>
          <a:p>
            <a:pPr lvl="0"/>
            <a:fld id="{F5BF83F7-D1C5-4908-9CB6-C7A568D59637}" type="slidenum">
              <a:t>‹N°›</a:t>
            </a:fld>
            <a:endParaRPr lang="fr-FR"/>
          </a:p>
        </p:txBody>
      </p:sp>
    </p:spTree>
    <p:extLst>
      <p:ext uri="{BB962C8B-B14F-4D97-AF65-F5344CB8AC3E}">
        <p14:creationId xmlns:p14="http://schemas.microsoft.com/office/powerpoint/2010/main" val="15950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8D1BA4A-E40A-872C-FEDE-84EE7E404D44}"/>
              </a:ext>
            </a:extLst>
          </p:cNvPr>
          <p:cNvSpPr>
            <a:spLocks noGrp="1"/>
          </p:cNvSpPr>
          <p:nvPr>
            <p:ph type="dt" sz="half" idx="10"/>
          </p:nvPr>
        </p:nvSpPr>
        <p:spPr/>
        <p:txBody>
          <a:bodyPr/>
          <a:lstStyle/>
          <a:p>
            <a:pPr lvl="0"/>
            <a:endParaRPr lang="fr-FR"/>
          </a:p>
        </p:txBody>
      </p:sp>
      <p:sp>
        <p:nvSpPr>
          <p:cNvPr id="3" name="Espace réservé du pied de page 2">
            <a:extLst>
              <a:ext uri="{FF2B5EF4-FFF2-40B4-BE49-F238E27FC236}">
                <a16:creationId xmlns:a16="http://schemas.microsoft.com/office/drawing/2014/main" id="{1C4A2350-E1D5-0D77-04EA-0CA9D2D1DC94}"/>
              </a:ext>
            </a:extLst>
          </p:cNvPr>
          <p:cNvSpPr>
            <a:spLocks noGrp="1"/>
          </p:cNvSpPr>
          <p:nvPr>
            <p:ph type="ftr" sz="quarter" idx="11"/>
          </p:nvPr>
        </p:nvSpPr>
        <p:spPr/>
        <p:txBody>
          <a:bodyPr/>
          <a:lstStyle/>
          <a:p>
            <a:pPr lvl="0"/>
            <a:endParaRPr lang="fr-FR"/>
          </a:p>
        </p:txBody>
      </p:sp>
      <p:sp>
        <p:nvSpPr>
          <p:cNvPr id="4" name="Espace réservé du numéro de diapositive 3">
            <a:extLst>
              <a:ext uri="{FF2B5EF4-FFF2-40B4-BE49-F238E27FC236}">
                <a16:creationId xmlns:a16="http://schemas.microsoft.com/office/drawing/2014/main" id="{326F66D2-8264-1FC3-12F8-08A23431AD3F}"/>
              </a:ext>
            </a:extLst>
          </p:cNvPr>
          <p:cNvSpPr>
            <a:spLocks noGrp="1"/>
          </p:cNvSpPr>
          <p:nvPr>
            <p:ph type="sldNum" sz="quarter" idx="12"/>
          </p:nvPr>
        </p:nvSpPr>
        <p:spPr/>
        <p:txBody>
          <a:bodyPr/>
          <a:lstStyle/>
          <a:p>
            <a:pPr lvl="0"/>
            <a:fld id="{F844A49A-E478-47F5-8B36-3752CDA7CEE6}" type="slidenum">
              <a:t>‹N°›</a:t>
            </a:fld>
            <a:endParaRPr lang="fr-FR"/>
          </a:p>
        </p:txBody>
      </p:sp>
    </p:spTree>
    <p:extLst>
      <p:ext uri="{BB962C8B-B14F-4D97-AF65-F5344CB8AC3E}">
        <p14:creationId xmlns:p14="http://schemas.microsoft.com/office/powerpoint/2010/main" val="8425162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8B7BF-DBD9-D469-4B68-0D6C1504286E}"/>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8A85E2-E625-6FBA-F22C-0B96403ED2AC}"/>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85BB6B-5A3A-5475-6452-40A74D985F57}"/>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EDF6E5-ACB9-AE0A-898B-6A9E8F625951}"/>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01BC9100-8315-36EE-8DEE-72B87BBAC2B4}"/>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E76072ED-F431-83CD-D6C0-7FBA56230A39}"/>
              </a:ext>
            </a:extLst>
          </p:cNvPr>
          <p:cNvSpPr>
            <a:spLocks noGrp="1"/>
          </p:cNvSpPr>
          <p:nvPr>
            <p:ph type="sldNum" sz="quarter" idx="12"/>
          </p:nvPr>
        </p:nvSpPr>
        <p:spPr/>
        <p:txBody>
          <a:bodyPr/>
          <a:lstStyle/>
          <a:p>
            <a:pPr lvl="0"/>
            <a:fld id="{8E6A3E6D-7F00-4DAD-A2C8-308B931D5DC7}" type="slidenum">
              <a:t>‹N°›</a:t>
            </a:fld>
            <a:endParaRPr lang="fr-FR"/>
          </a:p>
        </p:txBody>
      </p:sp>
    </p:spTree>
    <p:extLst>
      <p:ext uri="{BB962C8B-B14F-4D97-AF65-F5344CB8AC3E}">
        <p14:creationId xmlns:p14="http://schemas.microsoft.com/office/powerpoint/2010/main" val="137980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98CB2-C977-7234-9FB8-2646DAB47709}"/>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30E3E4-5ACF-B11A-4DD7-E49597C1A7A3}"/>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AA58A94-1533-E3B0-E625-FBD39B009061}"/>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B42207-0D76-838E-4230-EEAAB2AF76B9}"/>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EE9209EC-8538-E7AD-CD22-E5B05B9771AA}"/>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2E29A3D8-6F60-2DA8-2163-241B4FCC5C30}"/>
              </a:ext>
            </a:extLst>
          </p:cNvPr>
          <p:cNvSpPr>
            <a:spLocks noGrp="1"/>
          </p:cNvSpPr>
          <p:nvPr>
            <p:ph type="sldNum" sz="quarter" idx="12"/>
          </p:nvPr>
        </p:nvSpPr>
        <p:spPr/>
        <p:txBody>
          <a:bodyPr/>
          <a:lstStyle/>
          <a:p>
            <a:pPr lvl="0"/>
            <a:fld id="{BCC20297-4D97-4146-AC23-BC34F59E39CE}" type="slidenum">
              <a:t>‹N°›</a:t>
            </a:fld>
            <a:endParaRPr lang="fr-FR"/>
          </a:p>
        </p:txBody>
      </p:sp>
    </p:spTree>
    <p:extLst>
      <p:ext uri="{BB962C8B-B14F-4D97-AF65-F5344CB8AC3E}">
        <p14:creationId xmlns:p14="http://schemas.microsoft.com/office/powerpoint/2010/main" val="344261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B6454C-2A35-7922-9F45-3324BFD0F7D1}"/>
              </a:ext>
            </a:extLst>
          </p:cNvPr>
          <p:cNvSpPr txBox="1">
            <a:spLocks noGrp="1"/>
          </p:cNvSpPr>
          <p:nvPr>
            <p:ph type="title"/>
          </p:nvPr>
        </p:nvSpPr>
        <p:spPr>
          <a:xfrm>
            <a:off x="534600" y="301320"/>
            <a:ext cx="9622440" cy="1262160"/>
          </a:xfrm>
          <a:prstGeom prst="rect">
            <a:avLst/>
          </a:prstGeom>
          <a:noFill/>
          <a:ln>
            <a:noFill/>
          </a:ln>
        </p:spPr>
        <p:txBody>
          <a:bodyPr lIns="0" tIns="0" rIns="0" bIns="0" anchor="ctr"/>
          <a:lstStyle/>
          <a:p>
            <a:endParaRPr lang="fr-FR"/>
          </a:p>
        </p:txBody>
      </p:sp>
      <p:sp>
        <p:nvSpPr>
          <p:cNvPr id="3" name="Espace réservé du texte 2">
            <a:extLst>
              <a:ext uri="{FF2B5EF4-FFF2-40B4-BE49-F238E27FC236}">
                <a16:creationId xmlns:a16="http://schemas.microsoft.com/office/drawing/2014/main" id="{52A50B30-A59B-164E-4DE4-1A39F817B4A9}"/>
              </a:ext>
            </a:extLst>
          </p:cNvPr>
          <p:cNvSpPr txBox="1">
            <a:spLocks noGrp="1"/>
          </p:cNvSpPr>
          <p:nvPr>
            <p:ph type="body" idx="1"/>
          </p:nvPr>
        </p:nvSpPr>
        <p:spPr>
          <a:xfrm>
            <a:off x="534600" y="1768680"/>
            <a:ext cx="9622440" cy="4384440"/>
          </a:xfrm>
          <a:prstGeom prst="rect">
            <a:avLst/>
          </a:prstGeom>
          <a:noFill/>
          <a:ln>
            <a:noFill/>
          </a:ln>
        </p:spPr>
        <p:txBody>
          <a:bodyPr lIns="0" tIns="0" rIns="0" bIns="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F4ED27-936F-9743-3E77-AFE4AB952127}"/>
              </a:ext>
            </a:extLst>
          </p:cNvPr>
          <p:cNvSpPr txBox="1">
            <a:spLocks noGrp="1"/>
          </p:cNvSpPr>
          <p:nvPr>
            <p:ph type="dt" sz="half" idx="2"/>
          </p:nvPr>
        </p:nvSpPr>
        <p:spPr>
          <a:xfrm>
            <a:off x="534600" y="6886800"/>
            <a:ext cx="2490840" cy="520919"/>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u pied de page 4">
            <a:extLst>
              <a:ext uri="{FF2B5EF4-FFF2-40B4-BE49-F238E27FC236}">
                <a16:creationId xmlns:a16="http://schemas.microsoft.com/office/drawing/2014/main" id="{E68BD175-CFE3-47F4-6ECC-17F040DFB88E}"/>
              </a:ext>
            </a:extLst>
          </p:cNvPr>
          <p:cNvSpPr txBox="1">
            <a:spLocks noGrp="1"/>
          </p:cNvSpPr>
          <p:nvPr>
            <p:ph type="ftr" sz="quarter" idx="3"/>
          </p:nvPr>
        </p:nvSpPr>
        <p:spPr>
          <a:xfrm>
            <a:off x="3656520" y="6886800"/>
            <a:ext cx="3389040" cy="520919"/>
          </a:xfrm>
          <a:prstGeom prst="rect">
            <a:avLst/>
          </a:prstGeom>
          <a:noFill/>
          <a:ln>
            <a:noFill/>
          </a:ln>
        </p:spPr>
        <p:txBody>
          <a:bodyPr vert="horz" lIns="0" tIns="0" rIns="0" bIns="0" anchorCtr="0">
            <a:noAutofit/>
          </a:bodyPr>
          <a:lstStyle>
            <a:lvl1pPr lvl="0" algn="ct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numéro de diapositive 5">
            <a:extLst>
              <a:ext uri="{FF2B5EF4-FFF2-40B4-BE49-F238E27FC236}">
                <a16:creationId xmlns:a16="http://schemas.microsoft.com/office/drawing/2014/main" id="{0641AF36-BFA5-7037-37DD-34C972026545}"/>
              </a:ext>
            </a:extLst>
          </p:cNvPr>
          <p:cNvSpPr txBox="1">
            <a:spLocks noGrp="1"/>
          </p:cNvSpPr>
          <p:nvPr>
            <p:ph type="sldNum" sz="quarter" idx="4"/>
          </p:nvPr>
        </p:nvSpPr>
        <p:spPr>
          <a:xfrm>
            <a:off x="7665840" y="6886800"/>
            <a:ext cx="2490840" cy="520919"/>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49AA78A5-23CE-48BF-AB8D-6B6B186F9E5A}"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5860" b="0" i="0" u="none" strike="noStrike" kern="1200" cap="none">
          <a:ln>
            <a:noFill/>
          </a:ln>
          <a:highlight>
            <a:scrgbClr r="0" g="0" b="0">
              <a:alpha val="0"/>
            </a:scrgbClr>
          </a:highlight>
          <a:latin typeface="Liberation Sans" pitchFamily="18"/>
          <a:ea typeface="Microsoft YaHei" pitchFamily="2"/>
        </a:defRPr>
      </a:lvl1pPr>
    </p:titleStyle>
    <p:bodyStyle>
      <a:lvl1pPr marL="0" marR="0" indent="0" rtl="0" hangingPunct="0">
        <a:spcBef>
          <a:spcPts val="1888"/>
        </a:spcBef>
        <a:spcAft>
          <a:spcPts val="0"/>
        </a:spcAft>
        <a:tabLst/>
        <a:defRPr lang="fr-FR" sz="4270" b="0" i="0" u="none" strike="noStrike" kern="1200" cap="none">
          <a:ln>
            <a:noFill/>
          </a:ln>
          <a:highlight>
            <a:scrgbClr r="0" g="0" b="0">
              <a:alpha val="0"/>
            </a:scrgbClr>
          </a:highlight>
          <a:latin typeface="Liberation Sans"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66000">
              <a:srgbClr val="FFC000"/>
            </a:gs>
            <a:gs pos="0">
              <a:srgbClr val="FFFF00"/>
            </a:gs>
            <a:gs pos="100000">
              <a:srgbClr val="FFFF99"/>
            </a:gs>
          </a:gsLst>
          <a:path path="circle">
            <a:fillToRect l="100000" t="100000"/>
          </a:path>
        </a:grad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8371F64-A9D2-3867-05EE-94B808DAC6DB}"/>
              </a:ext>
            </a:extLst>
          </p:cNvPr>
          <p:cNvSpPr txBox="1">
            <a:spLocks/>
          </p:cNvSpPr>
          <p:nvPr/>
        </p:nvSpPr>
        <p:spPr>
          <a:xfrm>
            <a:off x="573807" y="160483"/>
            <a:ext cx="9544197" cy="2440668"/>
          </a:xfrm>
          <a:prstGeom prst="rect">
            <a:avLst/>
          </a:prstGeom>
          <a:noFill/>
          <a:ln>
            <a:noFill/>
          </a:ln>
        </p:spPr>
        <p:txBody>
          <a:bodyPr vert="horz" wrap="square" lIns="0" tIns="0" rIns="0" bIns="0" anchor="ctr">
            <a:spAutoFit/>
          </a:bodyPr>
          <a:lstStyle>
            <a:lvl1pPr algn="ctr" rtl="0" hangingPunct="0">
              <a:tabLst/>
              <a:defRPr lang="fr-FR" sz="5860" b="0" i="0" u="none" strike="noStrike" kern="1200" cap="none">
                <a:ln>
                  <a:noFill/>
                </a:ln>
                <a:highlight>
                  <a:scrgbClr r="0" g="0" b="0">
                    <a:alpha val="0"/>
                  </a:scrgbClr>
                </a:highlight>
                <a:latin typeface="Liberation Sans" pitchFamily="18"/>
                <a:ea typeface="Microsoft YaHei" pitchFamily="2"/>
              </a:defRPr>
            </a:lvl1pPr>
          </a:lstStyle>
          <a:p>
            <a:r>
              <a:rPr lang="fr-FR" dirty="0">
                <a:solidFill>
                  <a:sysClr val="windowText" lastClr="000000"/>
                </a:solidFill>
              </a:rPr>
              <a:t>Soirées autour de la Foi</a:t>
            </a:r>
            <a:br>
              <a:rPr lang="fr-FR" sz="2000" dirty="0">
                <a:solidFill>
                  <a:sysClr val="windowText" lastClr="000000"/>
                </a:solidFill>
              </a:rPr>
            </a:br>
            <a:r>
              <a:rPr lang="fr-FR" sz="2400" dirty="0">
                <a:solidFill>
                  <a:sysClr val="windowText" lastClr="000000"/>
                </a:solidFill>
              </a:rPr>
              <a:t>Vendredi 14 novembre 2025</a:t>
            </a:r>
            <a:br>
              <a:rPr lang="fr-FR" sz="2400" dirty="0">
                <a:solidFill>
                  <a:sysClr val="windowText" lastClr="000000"/>
                </a:solidFill>
              </a:rPr>
            </a:br>
            <a:br>
              <a:rPr lang="fr-FR" sz="1200" dirty="0">
                <a:solidFill>
                  <a:sysClr val="windowText" lastClr="000000"/>
                </a:solidFill>
              </a:rPr>
            </a:br>
            <a:r>
              <a:rPr lang="fr-FR" sz="6000" dirty="0">
                <a:solidFill>
                  <a:sysClr val="windowText" lastClr="000000"/>
                </a:solidFill>
                <a:latin typeface="Jasmine And Greentea" pitchFamily="50" charset="0"/>
              </a:rPr>
              <a:t>Redécouvrons la Messe !</a:t>
            </a:r>
            <a:endParaRPr lang="fr-FR" sz="2400" dirty="0">
              <a:solidFill>
                <a:sysClr val="windowText" lastClr="000000"/>
              </a:solidFill>
              <a:latin typeface="Jasmine And Greentea" pitchFamily="50" charset="0"/>
            </a:endParaRPr>
          </a:p>
        </p:txBody>
      </p:sp>
      <p:pic>
        <p:nvPicPr>
          <p:cNvPr id="6" name="Image 5">
            <a:extLst>
              <a:ext uri="{FF2B5EF4-FFF2-40B4-BE49-F238E27FC236}">
                <a16:creationId xmlns:a16="http://schemas.microsoft.com/office/drawing/2014/main" id="{8567148E-72BE-28C1-1E9A-374217A88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07" y="2832329"/>
            <a:ext cx="6300319" cy="4252390"/>
          </a:xfrm>
          <a:prstGeom prst="rect">
            <a:avLst/>
          </a:prstGeom>
        </p:spPr>
      </p:pic>
      <p:sp>
        <p:nvSpPr>
          <p:cNvPr id="8" name="ZoneTexte 7">
            <a:extLst>
              <a:ext uri="{FF2B5EF4-FFF2-40B4-BE49-F238E27FC236}">
                <a16:creationId xmlns:a16="http://schemas.microsoft.com/office/drawing/2014/main" id="{3F76785A-588C-6D58-FACA-01C57B10EA55}"/>
              </a:ext>
            </a:extLst>
          </p:cNvPr>
          <p:cNvSpPr txBox="1"/>
          <p:nvPr/>
        </p:nvSpPr>
        <p:spPr>
          <a:xfrm>
            <a:off x="7585144" y="4131947"/>
            <a:ext cx="2405163" cy="1754326"/>
          </a:xfrm>
          <a:prstGeom prst="rect">
            <a:avLst/>
          </a:prstGeom>
          <a:noFill/>
        </p:spPr>
        <p:txBody>
          <a:bodyPr wrap="square">
            <a:spAutoFit/>
          </a:bodyPr>
          <a:lstStyle/>
          <a:p>
            <a:pPr algn="ctr" rtl="0">
              <a:buNone/>
            </a:pPr>
            <a:r>
              <a:rPr lang="fr-FR" sz="3600" i="0" dirty="0">
                <a:solidFill>
                  <a:srgbClr val="000000"/>
                </a:solidFill>
                <a:effectLst/>
                <a:latin typeface="Jasmine And Greentea" pitchFamily="50" charset="0"/>
              </a:rPr>
              <a:t>Il est grand, </a:t>
            </a:r>
          </a:p>
          <a:p>
            <a:pPr algn="ctr" rtl="0">
              <a:buNone/>
            </a:pPr>
            <a:r>
              <a:rPr lang="fr-FR" sz="3600" i="0" dirty="0">
                <a:solidFill>
                  <a:srgbClr val="000000"/>
                </a:solidFill>
                <a:effectLst/>
                <a:latin typeface="Jasmine And Greentea" pitchFamily="50" charset="0"/>
              </a:rPr>
              <a:t>le mystère </a:t>
            </a:r>
          </a:p>
          <a:p>
            <a:pPr algn="ctr" rtl="0">
              <a:buNone/>
            </a:pPr>
            <a:r>
              <a:rPr lang="fr-FR" sz="3600" i="0" dirty="0">
                <a:solidFill>
                  <a:srgbClr val="000000"/>
                </a:solidFill>
                <a:effectLst/>
                <a:latin typeface="Jasmine And Greentea" pitchFamily="50" charset="0"/>
              </a:rPr>
              <a:t>de la foi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0F394B38-6B6C-5B52-9AB0-73B93A91C1F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9519198-B736-6459-033A-47D5ACA1EE25}"/>
              </a:ext>
            </a:extLst>
          </p:cNvPr>
          <p:cNvSpPr txBox="1"/>
          <p:nvPr/>
        </p:nvSpPr>
        <p:spPr>
          <a:xfrm>
            <a:off x="483951" y="371965"/>
            <a:ext cx="9827368" cy="3231654"/>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La célébration – les fidèles et celui qui préside</a:t>
            </a:r>
          </a:p>
          <a:p>
            <a:pPr algn="just" rtl="0">
              <a:buNone/>
            </a:pP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St Justin : « Le jour appelé jour du soleil, tous, qu'ils habitent la ville ou la campagne, ont leur réunion dans un même lieu et </a:t>
            </a:r>
            <a:r>
              <a:rPr lang="fr-FR" sz="1800" b="1" i="0" dirty="0">
                <a:solidFill>
                  <a:srgbClr val="000000"/>
                </a:solidFill>
                <a:effectLst/>
                <a:latin typeface="Times New Roman, serif"/>
              </a:rPr>
              <a:t>on lit les mémoires des Apôtres et les écrits des prophètes</a:t>
            </a:r>
            <a:r>
              <a:rPr lang="fr-FR" sz="1800" b="0" i="0" dirty="0">
                <a:solidFill>
                  <a:srgbClr val="000000"/>
                </a:solidFill>
                <a:effectLst/>
                <a:latin typeface="Times New Roman, serif"/>
              </a:rPr>
              <a:t> aussi longtemps qu'il est possible. Quand le lecteur a fini, </a:t>
            </a:r>
            <a:r>
              <a:rPr lang="fr-FR" sz="1800" b="1" i="0" dirty="0">
                <a:solidFill>
                  <a:srgbClr val="000000"/>
                </a:solidFill>
                <a:effectLst/>
                <a:latin typeface="Times New Roman, serif"/>
              </a:rPr>
              <a:t>celui qui préside</a:t>
            </a:r>
            <a:r>
              <a:rPr lang="fr-FR" sz="1800" b="0" i="0" dirty="0">
                <a:solidFill>
                  <a:srgbClr val="000000"/>
                </a:solidFill>
                <a:effectLst/>
                <a:latin typeface="Times New Roman, serif"/>
              </a:rPr>
              <a:t> fait un discours pour nous avertir et pour nous exhorter à mettre en pratique ces beaux enseignements. Ensuite nous nous levons tous et nous faisons ensemble des prières. </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 Puis, lorsque nous avons fini de prier, ainsi que je l'ai déjà dit, on apporte le pain avec le vin et l'eau. </a:t>
            </a:r>
            <a:r>
              <a:rPr lang="fr-FR" sz="1800" b="1" i="0" dirty="0">
                <a:solidFill>
                  <a:srgbClr val="000000"/>
                </a:solidFill>
                <a:effectLst/>
                <a:latin typeface="Times New Roman, serif"/>
              </a:rPr>
              <a:t>Celui qui préside</a:t>
            </a:r>
            <a:r>
              <a:rPr lang="fr-FR" sz="1800" b="0" i="0" dirty="0">
                <a:solidFill>
                  <a:srgbClr val="000000"/>
                </a:solidFill>
                <a:effectLst/>
                <a:latin typeface="Times New Roman, serif"/>
              </a:rPr>
              <a:t> fait monter au ciel </a:t>
            </a:r>
            <a:r>
              <a:rPr lang="fr-FR" sz="1800" b="1" i="0" dirty="0">
                <a:solidFill>
                  <a:srgbClr val="000000"/>
                </a:solidFill>
                <a:effectLst/>
                <a:latin typeface="Times New Roman, serif"/>
              </a:rPr>
              <a:t>des prières et des actions de grâce</a:t>
            </a:r>
            <a:r>
              <a:rPr lang="fr-FR" sz="1800" b="0" i="0" dirty="0">
                <a:solidFill>
                  <a:srgbClr val="000000"/>
                </a:solidFill>
                <a:effectLst/>
                <a:latin typeface="Times New Roman, serif"/>
              </a:rPr>
              <a:t>, autant qu'il en est capable, et </a:t>
            </a:r>
            <a:r>
              <a:rPr lang="fr-FR" sz="1800" b="1" i="0" dirty="0">
                <a:solidFill>
                  <a:srgbClr val="000000"/>
                </a:solidFill>
                <a:effectLst/>
                <a:latin typeface="Times New Roman, serif"/>
              </a:rPr>
              <a:t>le peuple acclame en disant : Amen</a:t>
            </a:r>
            <a:r>
              <a:rPr lang="fr-FR" sz="1800" b="0" i="0" dirty="0">
                <a:solidFill>
                  <a:srgbClr val="000000"/>
                </a:solidFill>
                <a:effectLst/>
                <a:latin typeface="Times New Roman, serif"/>
              </a:rPr>
              <a:t>. Puis on distribue et on partage à chacun les dons sur lesquels a été prononcée l'action de grâce ; ces dons sont envoyés aux absents par le ministère des diacres. »</a:t>
            </a:r>
            <a:endParaRPr lang="fr-FR" sz="1800" b="0" i="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7FA908EA-CC9D-A014-3443-6AAD02CA64D4}"/>
              </a:ext>
            </a:extLst>
          </p:cNvPr>
          <p:cNvSpPr txBox="1"/>
          <p:nvPr/>
        </p:nvSpPr>
        <p:spPr>
          <a:xfrm>
            <a:off x="1750979" y="4463561"/>
            <a:ext cx="7373566" cy="461665"/>
          </a:xfrm>
          <a:prstGeom prst="rect">
            <a:avLst/>
          </a:prstGeom>
          <a:noFill/>
        </p:spPr>
        <p:txBody>
          <a:bodyPr wrap="square">
            <a:spAutoFit/>
          </a:bodyPr>
          <a:lstStyle/>
          <a:p>
            <a:pPr algn="ctr" rtl="0">
              <a:buNone/>
            </a:pPr>
            <a:r>
              <a:rPr lang="fr-FR" sz="2400" b="0" i="1" dirty="0">
                <a:solidFill>
                  <a:srgbClr val="000000"/>
                </a:solidFill>
                <a:effectLst/>
                <a:latin typeface="Times New Roman, serif"/>
              </a:rPr>
              <a:t>Liturgie de la Parole / Messe des catéchumènes</a:t>
            </a:r>
            <a:endParaRPr lang="fr-FR" sz="2400" i="1" dirty="0">
              <a:solidFill>
                <a:srgbClr val="000000"/>
              </a:solidFill>
              <a:latin typeface="Times New Roman, serif"/>
            </a:endParaRPr>
          </a:p>
        </p:txBody>
      </p:sp>
      <p:sp>
        <p:nvSpPr>
          <p:cNvPr id="5" name="ZoneTexte 4">
            <a:extLst>
              <a:ext uri="{FF2B5EF4-FFF2-40B4-BE49-F238E27FC236}">
                <a16:creationId xmlns:a16="http://schemas.microsoft.com/office/drawing/2014/main" id="{0E6DA2A8-5A08-AC66-FFF5-284FC813A129}"/>
              </a:ext>
            </a:extLst>
          </p:cNvPr>
          <p:cNvSpPr txBox="1"/>
          <p:nvPr/>
        </p:nvSpPr>
        <p:spPr>
          <a:xfrm>
            <a:off x="2673232" y="5554335"/>
            <a:ext cx="5345348" cy="461665"/>
          </a:xfrm>
          <a:prstGeom prst="rect">
            <a:avLst/>
          </a:prstGeom>
          <a:noFill/>
        </p:spPr>
        <p:txBody>
          <a:bodyPr wrap="square">
            <a:spAutoFit/>
          </a:bodyPr>
          <a:lstStyle/>
          <a:p>
            <a:pPr algn="ctr" rtl="0">
              <a:buNone/>
            </a:pPr>
            <a:r>
              <a:rPr lang="fr-FR" sz="2400" b="0" i="1" dirty="0">
                <a:solidFill>
                  <a:srgbClr val="000000"/>
                </a:solidFill>
                <a:effectLst/>
                <a:latin typeface="Times New Roman, serif"/>
              </a:rPr>
              <a:t>Liturgie Eucharistique / Messe des fidèles</a:t>
            </a:r>
            <a:endParaRPr lang="fr-FR" sz="2400" b="0" i="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1915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5A70BCD5-5073-2982-B1C2-398077EF4CF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E3FF8C63-8B54-7880-AE6F-62707F7256B4}"/>
              </a:ext>
            </a:extLst>
          </p:cNvPr>
          <p:cNvSpPr txBox="1"/>
          <p:nvPr/>
        </p:nvSpPr>
        <p:spPr>
          <a:xfrm>
            <a:off x="474223" y="391817"/>
            <a:ext cx="9506355"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Différents modes de présence du Seigneur dans la Messe</a:t>
            </a:r>
            <a:endParaRPr lang="fr-FR" sz="2400"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B8149D9E-5B88-972B-08E9-03C01129CF51}"/>
              </a:ext>
            </a:extLst>
          </p:cNvPr>
          <p:cNvSpPr txBox="1"/>
          <p:nvPr/>
        </p:nvSpPr>
        <p:spPr>
          <a:xfrm>
            <a:off x="804965" y="1482099"/>
            <a:ext cx="3134737"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En chacun, par la foi</a:t>
            </a:r>
            <a:endParaRPr lang="fr-FR" sz="1800" b="0" i="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E58E1255-A91C-A7CC-DC77-F3D8FB4E6117}"/>
              </a:ext>
            </a:extLst>
          </p:cNvPr>
          <p:cNvSpPr txBox="1"/>
          <p:nvPr/>
        </p:nvSpPr>
        <p:spPr>
          <a:xfrm>
            <a:off x="1288105" y="2200231"/>
            <a:ext cx="8274184" cy="646331"/>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Dans la communauté rassemblée </a:t>
            </a:r>
          </a:p>
          <a:p>
            <a:pPr algn="just" rtl="0">
              <a:buNone/>
            </a:pPr>
            <a:r>
              <a:rPr lang="fr-FR" sz="1800" b="0" i="0" dirty="0">
                <a:solidFill>
                  <a:srgbClr val="000000"/>
                </a:solidFill>
                <a:effectLst/>
                <a:latin typeface="Times New Roman, serif"/>
              </a:rPr>
              <a:t>Mt 18,20 : « Quand deux ou trois sont réunis en mon nom, je suis là, au milieu d’eux. »</a:t>
            </a:r>
            <a:endParaRPr lang="fr-FR" sz="1800" b="0" i="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2DA7D094-274F-FD9D-48F6-02C1BF277572}"/>
              </a:ext>
            </a:extLst>
          </p:cNvPr>
          <p:cNvSpPr txBox="1"/>
          <p:nvPr/>
        </p:nvSpPr>
        <p:spPr>
          <a:xfrm>
            <a:off x="1803672" y="3296134"/>
            <a:ext cx="3134737"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Dans Sa Parole</a:t>
            </a:r>
            <a:endParaRPr lang="fr-FR" sz="1800" b="0" i="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54B18CD6-18C6-9755-1E59-A85F745F556F}"/>
              </a:ext>
            </a:extLst>
          </p:cNvPr>
          <p:cNvSpPr txBox="1"/>
          <p:nvPr/>
        </p:nvSpPr>
        <p:spPr>
          <a:xfrm>
            <a:off x="2673232" y="5210941"/>
            <a:ext cx="7307346" cy="923330"/>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Dans les espèces du pain et du vin consacrés </a:t>
            </a:r>
          </a:p>
          <a:p>
            <a:pPr algn="just" rtl="0">
              <a:buNone/>
            </a:pPr>
            <a:r>
              <a:rPr lang="fr-FR" dirty="0">
                <a:solidFill>
                  <a:srgbClr val="000000"/>
                </a:solidFill>
                <a:latin typeface="Times New Roman, serif"/>
                <a:sym typeface="Wingdings" panose="05000000000000000000" pitchFamily="2" charset="2"/>
              </a:rPr>
              <a:t> </a:t>
            </a:r>
            <a:r>
              <a:rPr lang="fr-FR" dirty="0">
                <a:solidFill>
                  <a:srgbClr val="000000"/>
                </a:solidFill>
                <a:latin typeface="Times New Roman, serif"/>
              </a:rPr>
              <a:t>Présence réelle, substantielle : </a:t>
            </a:r>
            <a:r>
              <a:rPr lang="fr-FR" sz="1800" b="0" i="0" dirty="0">
                <a:solidFill>
                  <a:srgbClr val="000000"/>
                </a:solidFill>
                <a:effectLst/>
                <a:latin typeface="Times New Roman, serif"/>
              </a:rPr>
              <a:t>Jésus en </a:t>
            </a:r>
            <a:r>
              <a:rPr lang="fr-FR" dirty="0">
                <a:solidFill>
                  <a:srgbClr val="000000"/>
                </a:solidFill>
                <a:latin typeface="Times New Roman, serif"/>
              </a:rPr>
              <a:t>Son C</a:t>
            </a:r>
            <a:r>
              <a:rPr lang="fr-FR" sz="1800" b="0" i="0" dirty="0">
                <a:solidFill>
                  <a:srgbClr val="000000"/>
                </a:solidFill>
                <a:effectLst/>
                <a:latin typeface="Times New Roman, serif"/>
              </a:rPr>
              <a:t>orps et Son âme, Son humanité et Sa divinité</a:t>
            </a:r>
            <a:endParaRPr lang="fr-FR" sz="1800" b="0" i="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1A56FFB1-D0E2-75E6-B0CB-61FDEA6D9066}"/>
              </a:ext>
            </a:extLst>
          </p:cNvPr>
          <p:cNvSpPr txBox="1"/>
          <p:nvPr/>
        </p:nvSpPr>
        <p:spPr>
          <a:xfrm>
            <a:off x="2372333" y="4068871"/>
            <a:ext cx="5345348" cy="646331"/>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Au travers du ministre</a:t>
            </a:r>
          </a:p>
          <a:p>
            <a:pPr algn="just" rtl="0">
              <a:buNone/>
            </a:pPr>
            <a:r>
              <a:rPr lang="fr-FR" sz="1800" b="0" i="0" dirty="0">
                <a:solidFill>
                  <a:srgbClr val="000000"/>
                </a:solidFill>
                <a:effectLst/>
                <a:latin typeface="Times New Roman, serif"/>
              </a:rPr>
              <a:t>« Le Seigneur soit avec vous ! – Et avec votre esprit ! »</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8774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D7CA2701-A568-5D8D-B3F1-B69DA0CE6A0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2B0294A-5E6D-E7DC-8322-FCA238FFC2EF}"/>
              </a:ext>
            </a:extLst>
          </p:cNvPr>
          <p:cNvSpPr txBox="1"/>
          <p:nvPr/>
        </p:nvSpPr>
        <p:spPr>
          <a:xfrm>
            <a:off x="474224" y="471951"/>
            <a:ext cx="3591938"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Les lieux de la célébration</a:t>
            </a:r>
            <a:endParaRPr lang="fr-FR" sz="2400"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5449C7A5-DE6E-EBD1-6EC0-F617BDE6578D}"/>
              </a:ext>
            </a:extLst>
          </p:cNvPr>
          <p:cNvSpPr txBox="1"/>
          <p:nvPr/>
        </p:nvSpPr>
        <p:spPr>
          <a:xfrm>
            <a:off x="4927616" y="1809981"/>
            <a:ext cx="770917" cy="369332"/>
          </a:xfrm>
          <a:prstGeom prst="rect">
            <a:avLst/>
          </a:prstGeom>
          <a:noFill/>
          <a:ln>
            <a:solidFill>
              <a:schemeClr val="accent5"/>
            </a:solidFill>
          </a:ln>
        </p:spPr>
        <p:txBody>
          <a:bodyPr wrap="square">
            <a:spAutoFit/>
          </a:bodyPr>
          <a:lstStyle/>
          <a:p>
            <a:pPr algn="just" rtl="0">
              <a:buNone/>
            </a:pPr>
            <a:r>
              <a:rPr lang="fr-FR" sz="1800" b="0" i="0" dirty="0">
                <a:solidFill>
                  <a:srgbClr val="000000"/>
                </a:solidFill>
                <a:effectLst/>
                <a:latin typeface="Times New Roman, serif"/>
              </a:rPr>
              <a:t>l’autel</a:t>
            </a:r>
            <a:endParaRPr lang="fr-FR" sz="1800" b="0" i="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6473E47E-2565-1DE7-295A-C86BFD79B4A1}"/>
              </a:ext>
            </a:extLst>
          </p:cNvPr>
          <p:cNvSpPr txBox="1"/>
          <p:nvPr/>
        </p:nvSpPr>
        <p:spPr>
          <a:xfrm>
            <a:off x="4848579" y="2220933"/>
            <a:ext cx="994653" cy="369332"/>
          </a:xfrm>
          <a:prstGeom prst="rect">
            <a:avLst/>
          </a:prstGeom>
          <a:noFill/>
        </p:spPr>
        <p:txBody>
          <a:bodyPr wrap="square">
            <a:spAutoFit/>
          </a:bodyPr>
          <a:lstStyle/>
          <a:p>
            <a:pPr algn="just" rtl="0">
              <a:buNone/>
            </a:pPr>
            <a:r>
              <a:rPr lang="fr-FR" dirty="0">
                <a:solidFill>
                  <a:srgbClr val="000000"/>
                </a:solidFill>
                <a:latin typeface="Times New Roman, serif"/>
              </a:rPr>
              <a:t>l</a:t>
            </a:r>
            <a:r>
              <a:rPr lang="fr-FR" sz="1800" b="0" i="0" dirty="0">
                <a:solidFill>
                  <a:srgbClr val="000000"/>
                </a:solidFill>
                <a:effectLst/>
                <a:latin typeface="Times New Roman, serif"/>
              </a:rPr>
              <a:t>a croix</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21AC4F63-4FC2-57C9-A07C-A246B2D536F9}"/>
              </a:ext>
            </a:extLst>
          </p:cNvPr>
          <p:cNvSpPr txBox="1"/>
          <p:nvPr/>
        </p:nvSpPr>
        <p:spPr>
          <a:xfrm>
            <a:off x="2152245" y="2797178"/>
            <a:ext cx="994653" cy="369332"/>
          </a:xfrm>
          <a:prstGeom prst="rect">
            <a:avLst/>
          </a:prstGeom>
          <a:noFill/>
          <a:ln>
            <a:solidFill>
              <a:schemeClr val="accent5"/>
            </a:solidFill>
          </a:ln>
        </p:spPr>
        <p:txBody>
          <a:bodyPr wrap="square">
            <a:spAutoFit/>
          </a:bodyPr>
          <a:lstStyle/>
          <a:p>
            <a:pPr algn="just" rtl="0">
              <a:buNone/>
            </a:pPr>
            <a:r>
              <a:rPr lang="fr-FR" sz="1800" b="0" i="0" dirty="0">
                <a:solidFill>
                  <a:srgbClr val="000000"/>
                </a:solidFill>
                <a:effectLst/>
                <a:latin typeface="Times New Roman, serif"/>
              </a:rPr>
              <a:t>l’ambon</a:t>
            </a:r>
            <a:endParaRPr lang="fr-FR" sz="1800" b="0" i="0"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E2705114-BE30-40E4-0B24-0D2931CDB724}"/>
              </a:ext>
            </a:extLst>
          </p:cNvPr>
          <p:cNvSpPr txBox="1"/>
          <p:nvPr/>
        </p:nvSpPr>
        <p:spPr>
          <a:xfrm>
            <a:off x="7457872" y="2797178"/>
            <a:ext cx="1501302" cy="646331"/>
          </a:xfrm>
          <a:prstGeom prst="rect">
            <a:avLst/>
          </a:prstGeom>
          <a:noFill/>
          <a:ln>
            <a:solidFill>
              <a:schemeClr val="accent5"/>
            </a:solidFill>
          </a:ln>
        </p:spPr>
        <p:txBody>
          <a:bodyPr wrap="square">
            <a:spAutoFit/>
          </a:bodyPr>
          <a:lstStyle/>
          <a:p>
            <a:pPr algn="ctr" rtl="0">
              <a:buNone/>
            </a:pPr>
            <a:r>
              <a:rPr lang="fr-FR" sz="1800" b="0" i="0" dirty="0">
                <a:solidFill>
                  <a:srgbClr val="000000"/>
                </a:solidFill>
                <a:effectLst/>
                <a:latin typeface="Times New Roman, serif"/>
              </a:rPr>
              <a:t>le siège</a:t>
            </a:r>
          </a:p>
          <a:p>
            <a:pPr algn="ctr" rtl="0">
              <a:buNone/>
            </a:pPr>
            <a:r>
              <a:rPr lang="fr-FR" dirty="0">
                <a:solidFill>
                  <a:srgbClr val="000000"/>
                </a:solidFill>
                <a:latin typeface="Times New Roman, serif"/>
              </a:rPr>
              <a:t>(la cathèdre)</a:t>
            </a:r>
            <a:endParaRPr lang="fr-FR" sz="1800" b="0" i="0" dirty="0">
              <a:solidFill>
                <a:srgbClr val="000000"/>
              </a:solidFill>
              <a:effectLst/>
              <a:latin typeface="Times New Roman" panose="02020603050405020304" pitchFamily="18" charset="0"/>
            </a:endParaRPr>
          </a:p>
        </p:txBody>
      </p:sp>
      <p:sp>
        <p:nvSpPr>
          <p:cNvPr id="10" name="ZoneTexte 9">
            <a:extLst>
              <a:ext uri="{FF2B5EF4-FFF2-40B4-BE49-F238E27FC236}">
                <a16:creationId xmlns:a16="http://schemas.microsoft.com/office/drawing/2014/main" id="{7AF3C0D5-E0CE-E090-6AE8-E5243F8D6B38}"/>
              </a:ext>
            </a:extLst>
          </p:cNvPr>
          <p:cNvSpPr txBox="1"/>
          <p:nvPr/>
        </p:nvSpPr>
        <p:spPr>
          <a:xfrm>
            <a:off x="5990363" y="1912039"/>
            <a:ext cx="770916" cy="523220"/>
          </a:xfrm>
          <a:prstGeom prst="rect">
            <a:avLst/>
          </a:prstGeom>
          <a:noFill/>
        </p:spPr>
        <p:txBody>
          <a:bodyPr wrap="square">
            <a:spAutoFit/>
          </a:bodyPr>
          <a:lstStyle/>
          <a:p>
            <a:pPr algn="just" rtl="0">
              <a:buNone/>
            </a:pPr>
            <a:r>
              <a:rPr lang="fr-FR" sz="1400" b="0" i="0" dirty="0">
                <a:solidFill>
                  <a:srgbClr val="000000"/>
                </a:solidFill>
                <a:effectLst/>
                <a:latin typeface="Times New Roman, serif"/>
              </a:rPr>
              <a:t>cierge</a:t>
            </a:r>
          </a:p>
          <a:p>
            <a:pPr algn="just" rtl="0">
              <a:buNone/>
            </a:pPr>
            <a:r>
              <a:rPr lang="fr-FR" sz="1400" b="0" i="0" dirty="0">
                <a:solidFill>
                  <a:srgbClr val="000000"/>
                </a:solidFill>
                <a:effectLst/>
                <a:latin typeface="Times New Roman, serif"/>
              </a:rPr>
              <a:t>pascal</a:t>
            </a:r>
            <a:endParaRPr lang="fr-FR" sz="1400" b="0" i="0" dirty="0">
              <a:solidFill>
                <a:srgbClr val="000000"/>
              </a:solidFill>
              <a:effectLst/>
              <a:latin typeface="Times New Roman" panose="02020603050405020304" pitchFamily="18" charset="0"/>
            </a:endParaRPr>
          </a:p>
        </p:txBody>
      </p:sp>
      <p:pic>
        <p:nvPicPr>
          <p:cNvPr id="13" name="Image 12">
            <a:extLst>
              <a:ext uri="{FF2B5EF4-FFF2-40B4-BE49-F238E27FC236}">
                <a16:creationId xmlns:a16="http://schemas.microsoft.com/office/drawing/2014/main" id="{910D6C6B-2B39-373C-857C-0448A10FF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669" y="4211240"/>
            <a:ext cx="4654810" cy="3076908"/>
          </a:xfrm>
          <a:prstGeom prst="rect">
            <a:avLst/>
          </a:prstGeom>
        </p:spPr>
      </p:pic>
      <p:sp>
        <p:nvSpPr>
          <p:cNvPr id="15" name="ZoneTexte 14">
            <a:extLst>
              <a:ext uri="{FF2B5EF4-FFF2-40B4-BE49-F238E27FC236}">
                <a16:creationId xmlns:a16="http://schemas.microsoft.com/office/drawing/2014/main" id="{EAFF10C3-89D8-8AA2-A6F3-4D219D27165B}"/>
              </a:ext>
            </a:extLst>
          </p:cNvPr>
          <p:cNvSpPr txBox="1"/>
          <p:nvPr/>
        </p:nvSpPr>
        <p:spPr>
          <a:xfrm>
            <a:off x="4734939" y="883244"/>
            <a:ext cx="1393487"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le tabernacle</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036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0"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2FBB138F-1284-4C02-3263-F433DF51797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293B277-5EFB-8996-B09F-DBF9C757D526}"/>
              </a:ext>
            </a:extLst>
          </p:cNvPr>
          <p:cNvSpPr txBox="1"/>
          <p:nvPr/>
        </p:nvSpPr>
        <p:spPr>
          <a:xfrm>
            <a:off x="483951" y="423312"/>
            <a:ext cx="5345348"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Postures dans la célébration</a:t>
            </a:r>
            <a:endParaRPr lang="fr-FR" sz="2400"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1E46FA40-4189-F2A7-1151-3FA6F3E0D19C}"/>
              </a:ext>
            </a:extLst>
          </p:cNvPr>
          <p:cNvSpPr txBox="1"/>
          <p:nvPr/>
        </p:nvSpPr>
        <p:spPr>
          <a:xfrm>
            <a:off x="4815858" y="1589824"/>
            <a:ext cx="1701674"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inclination</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2E26DFDE-4F43-15F7-9B57-DAD6764CDF49}"/>
              </a:ext>
            </a:extLst>
          </p:cNvPr>
          <p:cNvSpPr txBox="1"/>
          <p:nvPr/>
        </p:nvSpPr>
        <p:spPr>
          <a:xfrm>
            <a:off x="2788118" y="2278792"/>
            <a:ext cx="3863756" cy="923330"/>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génuflexion</a:t>
            </a:r>
          </a:p>
          <a:p>
            <a:pPr algn="just" rtl="0">
              <a:buNone/>
            </a:pPr>
            <a:r>
              <a:rPr lang="fr-FR" sz="1800" b="0" i="0" dirty="0">
                <a:solidFill>
                  <a:srgbClr val="000000"/>
                </a:solidFill>
                <a:effectLst/>
                <a:latin typeface="Times New Roman" panose="02020603050405020304" pitchFamily="18" charset="0"/>
              </a:rPr>
              <a:t>(Prière Eucharistique, </a:t>
            </a:r>
            <a:r>
              <a:rPr lang="fr-FR" dirty="0">
                <a:solidFill>
                  <a:srgbClr val="000000"/>
                </a:solidFill>
                <a:latin typeface="Times New Roman" panose="02020603050405020304" pitchFamily="18" charset="0"/>
              </a:rPr>
              <a:t>Fraction du Pain</a:t>
            </a:r>
          </a:p>
          <a:p>
            <a:pPr algn="just" rtl="0">
              <a:buNone/>
            </a:pPr>
            <a:r>
              <a:rPr lang="fr-FR" dirty="0">
                <a:solidFill>
                  <a:srgbClr val="000000"/>
                </a:solidFill>
                <a:latin typeface="Times New Roman" panose="02020603050405020304" pitchFamily="18" charset="0"/>
              </a:rPr>
              <a:t>Communion)</a:t>
            </a:r>
            <a:endParaRPr lang="fr-FR" sz="1800" b="0" i="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817E8FF0-27AC-B700-5655-6BFEFE0C6DDF}"/>
              </a:ext>
            </a:extLst>
          </p:cNvPr>
          <p:cNvSpPr txBox="1"/>
          <p:nvPr/>
        </p:nvSpPr>
        <p:spPr>
          <a:xfrm>
            <a:off x="563268" y="3318171"/>
            <a:ext cx="5345348" cy="923330"/>
          </a:xfrm>
          <a:prstGeom prst="rect">
            <a:avLst/>
          </a:prstGeom>
          <a:noFill/>
        </p:spPr>
        <p:txBody>
          <a:bodyPr wrap="square">
            <a:spAutoFit/>
          </a:bodyPr>
          <a:lstStyle/>
          <a:p>
            <a:pPr algn="just" rtl="0">
              <a:buNone/>
            </a:pPr>
            <a:r>
              <a:rPr lang="fr-FR" dirty="0">
                <a:solidFill>
                  <a:srgbClr val="000000"/>
                </a:solidFill>
                <a:latin typeface="Times New Roman, serif"/>
              </a:rPr>
              <a:t>a</a:t>
            </a:r>
            <a:r>
              <a:rPr lang="fr-FR" sz="1800" b="0" i="0" dirty="0">
                <a:solidFill>
                  <a:srgbClr val="000000"/>
                </a:solidFill>
                <a:effectLst/>
                <a:latin typeface="Times New Roman, serif"/>
              </a:rPr>
              <a:t>ssis</a:t>
            </a:r>
          </a:p>
          <a:p>
            <a:pPr algn="just" rtl="0">
              <a:buNone/>
            </a:pPr>
            <a:r>
              <a:rPr lang="fr-FR" dirty="0">
                <a:solidFill>
                  <a:srgbClr val="000000"/>
                </a:solidFill>
                <a:latin typeface="Times New Roman, serif"/>
              </a:rPr>
              <a:t>(Lectures et psaume - Offertoire</a:t>
            </a:r>
          </a:p>
          <a:p>
            <a:pPr algn="just" rtl="0">
              <a:buNone/>
            </a:pPr>
            <a:r>
              <a:rPr lang="fr-FR" sz="1800" b="0" i="0" dirty="0">
                <a:solidFill>
                  <a:srgbClr val="000000"/>
                </a:solidFill>
                <a:effectLst/>
                <a:latin typeface="Times New Roman, serif"/>
              </a:rPr>
              <a:t>Recueillement après la communion)</a:t>
            </a:r>
            <a:endParaRPr lang="fr-FR" sz="1800" b="0" i="0" dirty="0">
              <a:solidFill>
                <a:srgbClr val="000000"/>
              </a:solidFill>
              <a:effectLst/>
              <a:latin typeface="Times New Roman" panose="02020603050405020304" pitchFamily="18" charset="0"/>
            </a:endParaRPr>
          </a:p>
        </p:txBody>
      </p:sp>
      <p:sp>
        <p:nvSpPr>
          <p:cNvPr id="11" name="ZoneTexte 10">
            <a:extLst>
              <a:ext uri="{FF2B5EF4-FFF2-40B4-BE49-F238E27FC236}">
                <a16:creationId xmlns:a16="http://schemas.microsoft.com/office/drawing/2014/main" id="{7E695A64-966C-01F2-E376-CD8BD0CBF22C}"/>
              </a:ext>
            </a:extLst>
          </p:cNvPr>
          <p:cNvSpPr txBox="1"/>
          <p:nvPr/>
        </p:nvSpPr>
        <p:spPr>
          <a:xfrm>
            <a:off x="1583177" y="6357567"/>
            <a:ext cx="1996601"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posture de </a:t>
            </a:r>
            <a:r>
              <a:rPr lang="fr-FR" sz="1800" b="1" i="0" dirty="0">
                <a:solidFill>
                  <a:srgbClr val="000000"/>
                </a:solidFill>
                <a:effectLst/>
                <a:latin typeface="Times New Roman, serif"/>
              </a:rPr>
              <a:t>l’orant</a:t>
            </a:r>
            <a:endParaRPr lang="fr-FR" sz="1800" b="0" i="0" dirty="0">
              <a:solidFill>
                <a:srgbClr val="000000"/>
              </a:solidFill>
              <a:effectLst/>
              <a:latin typeface="Times New Roman" panose="02020603050405020304" pitchFamily="18" charset="0"/>
            </a:endParaRPr>
          </a:p>
        </p:txBody>
      </p:sp>
      <p:pic>
        <p:nvPicPr>
          <p:cNvPr id="13" name="Image 12">
            <a:extLst>
              <a:ext uri="{FF2B5EF4-FFF2-40B4-BE49-F238E27FC236}">
                <a16:creationId xmlns:a16="http://schemas.microsoft.com/office/drawing/2014/main" id="{BAB62C7E-FF78-2D13-6410-985BECEAC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44" y="4595938"/>
            <a:ext cx="4809230" cy="1683231"/>
          </a:xfrm>
          <a:prstGeom prst="rect">
            <a:avLst/>
          </a:prstGeom>
        </p:spPr>
      </p:pic>
      <p:pic>
        <p:nvPicPr>
          <p:cNvPr id="15" name="Image 14">
            <a:extLst>
              <a:ext uri="{FF2B5EF4-FFF2-40B4-BE49-F238E27FC236}">
                <a16:creationId xmlns:a16="http://schemas.microsoft.com/office/drawing/2014/main" id="{FDA3F1AA-B40D-DBDF-6E91-78C1FAE8E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712" y="5350481"/>
            <a:ext cx="2457450" cy="1857375"/>
          </a:xfrm>
          <a:prstGeom prst="rect">
            <a:avLst/>
          </a:prstGeom>
        </p:spPr>
      </p:pic>
      <p:pic>
        <p:nvPicPr>
          <p:cNvPr id="17" name="Image 16">
            <a:extLst>
              <a:ext uri="{FF2B5EF4-FFF2-40B4-BE49-F238E27FC236}">
                <a16:creationId xmlns:a16="http://schemas.microsoft.com/office/drawing/2014/main" id="{EA9D75FB-19A2-A67D-B716-4948C7CC1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9474" y="2565399"/>
            <a:ext cx="1885950" cy="2428875"/>
          </a:xfrm>
          <a:prstGeom prst="rect">
            <a:avLst/>
          </a:prstGeom>
        </p:spPr>
      </p:pic>
      <p:sp>
        <p:nvSpPr>
          <p:cNvPr id="2" name="ZoneTexte 1">
            <a:extLst>
              <a:ext uri="{FF2B5EF4-FFF2-40B4-BE49-F238E27FC236}">
                <a16:creationId xmlns:a16="http://schemas.microsoft.com/office/drawing/2014/main" id="{E2EDC7EF-30DB-ADD2-0D80-7FDB216A43CD}"/>
              </a:ext>
            </a:extLst>
          </p:cNvPr>
          <p:cNvSpPr txBox="1"/>
          <p:nvPr/>
        </p:nvSpPr>
        <p:spPr>
          <a:xfrm>
            <a:off x="1025458" y="1363653"/>
            <a:ext cx="916831"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debout</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911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70B4718D-3994-7E6B-CE6E-2E911C836782}"/>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4948D1D-7A8C-229E-BC60-B9272C9C08C0}"/>
              </a:ext>
            </a:extLst>
          </p:cNvPr>
          <p:cNvSpPr txBox="1"/>
          <p:nvPr/>
        </p:nvSpPr>
        <p:spPr>
          <a:xfrm>
            <a:off x="464496" y="374674"/>
            <a:ext cx="4311785"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Les étapes de la célébration</a:t>
            </a:r>
            <a:endParaRPr lang="fr-FR" sz="2400" i="0" dirty="0">
              <a:solidFill>
                <a:srgbClr val="000000"/>
              </a:solidFill>
              <a:effectLst/>
              <a:latin typeface="Times New Roman" panose="02020603050405020304" pitchFamily="18" charset="0"/>
            </a:endParaRPr>
          </a:p>
        </p:txBody>
      </p:sp>
      <p:pic>
        <p:nvPicPr>
          <p:cNvPr id="9" name="Image 8">
            <a:extLst>
              <a:ext uri="{FF2B5EF4-FFF2-40B4-BE49-F238E27FC236}">
                <a16:creationId xmlns:a16="http://schemas.microsoft.com/office/drawing/2014/main" id="{B4AEB4F4-CC8C-D547-80F4-48C6A8789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06" y="836339"/>
            <a:ext cx="8932423" cy="6426353"/>
          </a:xfrm>
          <a:prstGeom prst="rect">
            <a:avLst/>
          </a:prstGeom>
        </p:spPr>
      </p:pic>
    </p:spTree>
    <p:extLst>
      <p:ext uri="{BB962C8B-B14F-4D97-AF65-F5344CB8AC3E}">
        <p14:creationId xmlns:p14="http://schemas.microsoft.com/office/powerpoint/2010/main" val="174502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E06B0B10-0973-0F08-9A79-9D8C9D28FB7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404F6D7-56B1-9F53-E5B8-5A8B7F2F0B2E}"/>
              </a:ext>
            </a:extLst>
          </p:cNvPr>
          <p:cNvSpPr txBox="1"/>
          <p:nvPr/>
        </p:nvSpPr>
        <p:spPr>
          <a:xfrm>
            <a:off x="483952" y="306580"/>
            <a:ext cx="5345348"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1 / 4 - Les Rites initiaux</a:t>
            </a:r>
            <a:endParaRPr lang="fr-FR" sz="2400"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E102A9BF-0AB9-209F-6B54-9C0F957F3DB1}"/>
              </a:ext>
            </a:extLst>
          </p:cNvPr>
          <p:cNvSpPr txBox="1"/>
          <p:nvPr/>
        </p:nvSpPr>
        <p:spPr>
          <a:xfrm>
            <a:off x="483952" y="1014866"/>
            <a:ext cx="5345348" cy="1200329"/>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Signe de croix</a:t>
            </a:r>
          </a:p>
          <a:p>
            <a:pPr algn="just" rtl="0">
              <a:buNone/>
            </a:pP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Salutation : « Le Seigneur soit avec vous ! »</a:t>
            </a:r>
          </a:p>
          <a:p>
            <a:pPr algn="just" rtl="0">
              <a:buNone/>
            </a:pPr>
            <a:r>
              <a:rPr lang="fr-FR" dirty="0">
                <a:solidFill>
                  <a:srgbClr val="000000"/>
                </a:solidFill>
                <a:latin typeface="Times New Roman, serif"/>
              </a:rPr>
              <a:t>	(l’évêque : « </a:t>
            </a:r>
            <a:r>
              <a:rPr lang="fr-FR" sz="1800" b="0" i="0" dirty="0">
                <a:solidFill>
                  <a:srgbClr val="000000"/>
                </a:solidFill>
                <a:effectLst/>
                <a:latin typeface="Times New Roman, serif"/>
              </a:rPr>
              <a:t>La paix soit avec vous ! »)</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9FE163D1-CB58-6889-4BFD-0F019C8E0A98}"/>
              </a:ext>
            </a:extLst>
          </p:cNvPr>
          <p:cNvSpPr txBox="1"/>
          <p:nvPr/>
        </p:nvSpPr>
        <p:spPr>
          <a:xfrm>
            <a:off x="3285518" y="2734350"/>
            <a:ext cx="5345348" cy="1200329"/>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Préparation pénitentielle	(ou rite d’aspersion)</a:t>
            </a:r>
          </a:p>
          <a:p>
            <a:pPr algn="just" rtl="0">
              <a:buNone/>
            </a:pPr>
            <a:endParaRPr lang="fr-FR" dirty="0">
              <a:solidFill>
                <a:srgbClr val="000000"/>
              </a:solidFill>
              <a:latin typeface="Times New Roman, serif"/>
            </a:endParaRPr>
          </a:p>
          <a:p>
            <a:pPr algn="just" rtl="0">
              <a:buNone/>
            </a:pPr>
            <a:r>
              <a:rPr lang="fr-FR" dirty="0">
                <a:solidFill>
                  <a:srgbClr val="000000"/>
                </a:solidFill>
                <a:latin typeface="Times New Roman, serif"/>
              </a:rPr>
              <a:t>Action de grâce : </a:t>
            </a:r>
            <a:r>
              <a:rPr lang="fr-FR" i="1" dirty="0">
                <a:solidFill>
                  <a:srgbClr val="000000"/>
                </a:solidFill>
                <a:latin typeface="Times New Roman, serif"/>
              </a:rPr>
              <a:t>Kyrie eleison</a:t>
            </a:r>
          </a:p>
          <a:p>
            <a:pPr algn="just" rtl="0">
              <a:buNone/>
            </a:pPr>
            <a:endParaRPr lang="fr-FR" sz="1800" b="0" i="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88FC98BB-571A-1159-23ED-B0D05313026C}"/>
              </a:ext>
            </a:extLst>
          </p:cNvPr>
          <p:cNvSpPr txBox="1"/>
          <p:nvPr/>
        </p:nvSpPr>
        <p:spPr>
          <a:xfrm>
            <a:off x="7332224" y="4453834"/>
            <a:ext cx="2298159" cy="584775"/>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Hymne : </a:t>
            </a:r>
            <a:r>
              <a:rPr lang="fr-FR" sz="1800" b="0" i="1" dirty="0">
                <a:solidFill>
                  <a:srgbClr val="000000"/>
                </a:solidFill>
                <a:effectLst/>
                <a:latin typeface="Times New Roman, serif"/>
              </a:rPr>
              <a:t>Gloria</a:t>
            </a:r>
          </a:p>
          <a:p>
            <a:pPr algn="just" rtl="0">
              <a:buNone/>
            </a:pPr>
            <a:r>
              <a:rPr lang="fr-FR" sz="1400" dirty="0">
                <a:solidFill>
                  <a:srgbClr val="000000"/>
                </a:solidFill>
                <a:latin typeface="Times New Roman, serif"/>
              </a:rPr>
              <a:t>(sauf Avent / Carême)</a:t>
            </a:r>
            <a:endParaRPr lang="fr-FR" sz="1800" b="0" dirty="0">
              <a:solidFill>
                <a:srgbClr val="000000"/>
              </a:solidFill>
              <a:effectLst/>
              <a:latin typeface="Times New Roman" panose="02020603050405020304" pitchFamily="18" charset="0"/>
            </a:endParaRPr>
          </a:p>
        </p:txBody>
      </p:sp>
      <p:sp>
        <p:nvSpPr>
          <p:cNvPr id="11" name="ZoneTexte 10">
            <a:extLst>
              <a:ext uri="{FF2B5EF4-FFF2-40B4-BE49-F238E27FC236}">
                <a16:creationId xmlns:a16="http://schemas.microsoft.com/office/drawing/2014/main" id="{5B82A67C-948D-4C47-03FD-C88CBF5CF5BA}"/>
              </a:ext>
            </a:extLst>
          </p:cNvPr>
          <p:cNvSpPr txBox="1"/>
          <p:nvPr/>
        </p:nvSpPr>
        <p:spPr>
          <a:xfrm>
            <a:off x="3826618" y="5802707"/>
            <a:ext cx="4263147"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Prière d’ouverture / Collecte</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7802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00A2D03F-025D-547A-E61F-763FB935FFE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15DA481-9A9C-4D35-03A9-C9316A46E1D8}"/>
              </a:ext>
            </a:extLst>
          </p:cNvPr>
          <p:cNvSpPr txBox="1"/>
          <p:nvPr/>
        </p:nvSpPr>
        <p:spPr>
          <a:xfrm>
            <a:off x="483952" y="306580"/>
            <a:ext cx="5345348"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2 / 4 – La Liturgie de la Parole</a:t>
            </a:r>
            <a:endParaRPr lang="fr-FR" sz="2400" i="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00A70F66-E47D-D29E-F13E-5B2A7C2845FB}"/>
              </a:ext>
            </a:extLst>
          </p:cNvPr>
          <p:cNvSpPr txBox="1"/>
          <p:nvPr/>
        </p:nvSpPr>
        <p:spPr>
          <a:xfrm>
            <a:off x="623127" y="998203"/>
            <a:ext cx="9445558" cy="1200329"/>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St Justin : « On lit les mémoires des Apôtres (= les évangiles) et les écrits des prophètes aussi longtemps qu'il est possible. Quand le lecteur a fini, celui qui préside fait un discours pour nous avertir et pour nous exhorter à mettre en pratique ces beaux enseignements. Ensuite nous nous levons tous et nous faisons ensemble des prières. »</a:t>
            </a:r>
            <a:endParaRPr lang="fr-FR" sz="1800" b="0" i="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345C54B4-5A63-4037-1065-7B896BFFEEE5}"/>
              </a:ext>
            </a:extLst>
          </p:cNvPr>
          <p:cNvSpPr txBox="1"/>
          <p:nvPr/>
        </p:nvSpPr>
        <p:spPr>
          <a:xfrm>
            <a:off x="554476" y="2428490"/>
            <a:ext cx="9251005" cy="2031325"/>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1ère Lecture : Ancien Testament (sauf exceptions)</a:t>
            </a:r>
            <a:endParaRPr lang="fr-FR" sz="1800" b="0" i="0" dirty="0">
              <a:solidFill>
                <a:srgbClr val="000000"/>
              </a:solidFill>
              <a:effectLst/>
              <a:latin typeface="Times New Roman" panose="02020603050405020304" pitchFamily="18" charset="0"/>
            </a:endParaRPr>
          </a:p>
          <a:p>
            <a:pPr algn="just" rtl="0">
              <a:buNone/>
            </a:pPr>
            <a:endParaRPr lang="fr-FR" sz="1800" b="0" i="0" dirty="0">
              <a:solidFill>
                <a:srgbClr val="000000"/>
              </a:solidFill>
              <a:effectLst/>
              <a:latin typeface="Times New Roman, serif"/>
            </a:endParaRPr>
          </a:p>
          <a:p>
            <a:pPr rtl="0">
              <a:buNone/>
            </a:pPr>
            <a:r>
              <a:rPr lang="fr-FR" sz="1800" b="0" i="0" dirty="0">
                <a:solidFill>
                  <a:srgbClr val="000000"/>
                </a:solidFill>
                <a:effectLst/>
                <a:latin typeface="Times New Roman, serif"/>
              </a:rPr>
              <a:t>	Psaume chanté</a:t>
            </a:r>
            <a:endParaRPr lang="fr-FR" sz="1800" b="0" i="0" dirty="0">
              <a:solidFill>
                <a:srgbClr val="000000"/>
              </a:solidFill>
              <a:effectLst/>
              <a:latin typeface="Times New Roman" panose="02020603050405020304" pitchFamily="18" charset="0"/>
            </a:endParaRPr>
          </a:p>
          <a:p>
            <a:pPr algn="just" rtl="0">
              <a:buNone/>
            </a:pPr>
            <a:endParaRPr lang="fr-FR" sz="1800" b="0" i="0" dirty="0">
              <a:solidFill>
                <a:srgbClr val="000000"/>
              </a:solidFill>
              <a:effectLst/>
              <a:latin typeface="Times New Roman, serif"/>
            </a:endParaRPr>
          </a:p>
          <a:p>
            <a:pPr algn="just" rtl="0">
              <a:buNone/>
            </a:pPr>
            <a:r>
              <a:rPr lang="fr-FR" sz="1800" b="0" i="0" dirty="0">
                <a:solidFill>
                  <a:srgbClr val="000000"/>
                </a:solidFill>
                <a:effectLst/>
                <a:latin typeface="Times New Roman, serif"/>
              </a:rPr>
              <a:t>		2ème lecture : Lettre du Nouveau Testament</a:t>
            </a:r>
          </a:p>
          <a:p>
            <a:pPr algn="just" rtl="0">
              <a:buNone/>
            </a:pPr>
            <a:endParaRPr lang="fr-FR" dirty="0">
              <a:solidFill>
                <a:srgbClr val="000000"/>
              </a:solidFill>
              <a:latin typeface="Times New Roman, serif"/>
            </a:endParaRPr>
          </a:p>
          <a:p>
            <a:pPr algn="r" rtl="0">
              <a:buNone/>
            </a:pPr>
            <a:r>
              <a:rPr lang="fr-FR" sz="1800" b="0" i="1" dirty="0">
                <a:solidFill>
                  <a:srgbClr val="000000"/>
                </a:solidFill>
                <a:effectLst/>
                <a:latin typeface="Times New Roman" panose="02020603050405020304" pitchFamily="18" charset="0"/>
              </a:rPr>
              <a:t>Parole du Seigneur : Nous rendons grâce à Dieu !</a:t>
            </a:r>
          </a:p>
        </p:txBody>
      </p:sp>
      <p:sp>
        <p:nvSpPr>
          <p:cNvPr id="8" name="ZoneTexte 7">
            <a:extLst>
              <a:ext uri="{FF2B5EF4-FFF2-40B4-BE49-F238E27FC236}">
                <a16:creationId xmlns:a16="http://schemas.microsoft.com/office/drawing/2014/main" id="{F927BFAD-1E93-962D-D1ED-81B7E9997B6C}"/>
              </a:ext>
            </a:extLst>
          </p:cNvPr>
          <p:cNvSpPr txBox="1"/>
          <p:nvPr/>
        </p:nvSpPr>
        <p:spPr>
          <a:xfrm>
            <a:off x="554477" y="4899478"/>
            <a:ext cx="9251004" cy="923330"/>
          </a:xfrm>
          <a:prstGeom prst="rect">
            <a:avLst/>
          </a:prstGeom>
          <a:noFill/>
        </p:spPr>
        <p:txBody>
          <a:bodyPr wrap="square">
            <a:spAutoFit/>
          </a:bodyPr>
          <a:lstStyle/>
          <a:p>
            <a:pPr algn="just" rtl="0">
              <a:buNone/>
            </a:pPr>
            <a:r>
              <a:rPr lang="fr-FR" sz="1800" b="0" i="0" dirty="0" err="1">
                <a:solidFill>
                  <a:srgbClr val="000000"/>
                </a:solidFill>
                <a:effectLst/>
                <a:latin typeface="Times New Roman, serif"/>
              </a:rPr>
              <a:t>Alleluia</a:t>
            </a:r>
            <a:r>
              <a:rPr lang="fr-FR" sz="1800" b="0" i="0" dirty="0">
                <a:solidFill>
                  <a:srgbClr val="000000"/>
                </a:solidFill>
                <a:effectLst/>
                <a:latin typeface="Times New Roman, serif"/>
              </a:rPr>
              <a:t> : Proclamation de l’Evangile -</a:t>
            </a:r>
            <a:r>
              <a:rPr lang="fr-FR" dirty="0">
                <a:solidFill>
                  <a:srgbClr val="000000"/>
                </a:solidFill>
                <a:latin typeface="Times New Roman, serif"/>
              </a:rPr>
              <a:t>	« Le Seigneur soit avec vous ! »</a:t>
            </a:r>
          </a:p>
          <a:p>
            <a:pPr algn="just" rtl="0">
              <a:buNone/>
            </a:pPr>
            <a:endParaRPr lang="fr-FR" sz="1800" b="0" i="0" dirty="0">
              <a:solidFill>
                <a:srgbClr val="000000"/>
              </a:solidFill>
              <a:effectLst/>
              <a:latin typeface="Times New Roman" panose="02020603050405020304" pitchFamily="18" charset="0"/>
            </a:endParaRPr>
          </a:p>
          <a:p>
            <a:pPr algn="ctr" rtl="0">
              <a:buNone/>
            </a:pPr>
            <a:r>
              <a:rPr lang="fr-FR" dirty="0">
                <a:solidFill>
                  <a:srgbClr val="000000"/>
                </a:solidFill>
                <a:latin typeface="Times New Roman" panose="02020603050405020304" pitchFamily="18" charset="0"/>
              </a:rPr>
              <a:t>Homélie</a:t>
            </a:r>
            <a:endParaRPr lang="fr-FR" sz="1800" b="0" i="0" dirty="0">
              <a:solidFill>
                <a:srgbClr val="000000"/>
              </a:solidFill>
              <a:effectLst/>
              <a:latin typeface="Times New Roman" panose="02020603050405020304" pitchFamily="18" charset="0"/>
            </a:endParaRPr>
          </a:p>
        </p:txBody>
      </p:sp>
      <p:sp>
        <p:nvSpPr>
          <p:cNvPr id="10" name="ZoneTexte 9">
            <a:extLst>
              <a:ext uri="{FF2B5EF4-FFF2-40B4-BE49-F238E27FC236}">
                <a16:creationId xmlns:a16="http://schemas.microsoft.com/office/drawing/2014/main" id="{228416A2-12CC-9CA7-BF40-65D66FB4C025}"/>
              </a:ext>
            </a:extLst>
          </p:cNvPr>
          <p:cNvSpPr txBox="1"/>
          <p:nvPr/>
        </p:nvSpPr>
        <p:spPr>
          <a:xfrm>
            <a:off x="1322961" y="6397058"/>
            <a:ext cx="8258784"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CREDO							Prière des Fidèles</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1736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1C0051C3-682B-4F63-1F5B-AD884C10F80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74D2314-456B-DF50-9BBC-D0D277A0CCC9}"/>
              </a:ext>
            </a:extLst>
          </p:cNvPr>
          <p:cNvSpPr txBox="1"/>
          <p:nvPr/>
        </p:nvSpPr>
        <p:spPr>
          <a:xfrm>
            <a:off x="483952" y="306580"/>
            <a:ext cx="5345348"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3 / 4 – La Liturgie Eucharistique</a:t>
            </a:r>
            <a:endParaRPr lang="fr-FR" sz="2400" i="0" dirty="0">
              <a:solidFill>
                <a:srgbClr val="000000"/>
              </a:solidFill>
              <a:effectLst/>
              <a:latin typeface="Times New Roman" panose="02020603050405020304" pitchFamily="18" charset="0"/>
            </a:endParaRPr>
          </a:p>
        </p:txBody>
      </p:sp>
      <p:pic>
        <p:nvPicPr>
          <p:cNvPr id="6" name="Image 5">
            <a:extLst>
              <a:ext uri="{FF2B5EF4-FFF2-40B4-BE49-F238E27FC236}">
                <a16:creationId xmlns:a16="http://schemas.microsoft.com/office/drawing/2014/main" id="{414C4CB9-945F-8439-82DA-4D714699D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61" y="1746448"/>
            <a:ext cx="9446090" cy="4702989"/>
          </a:xfrm>
          <a:prstGeom prst="rect">
            <a:avLst/>
          </a:prstGeom>
        </p:spPr>
      </p:pic>
    </p:spTree>
    <p:extLst>
      <p:ext uri="{BB962C8B-B14F-4D97-AF65-F5344CB8AC3E}">
        <p14:creationId xmlns:p14="http://schemas.microsoft.com/office/powerpoint/2010/main" val="208206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4300C36D-B12F-7879-5334-91F75D114398}"/>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F0240B81-94CE-A92A-2916-FDDC479864AE}"/>
              </a:ext>
            </a:extLst>
          </p:cNvPr>
          <p:cNvSpPr txBox="1"/>
          <p:nvPr/>
        </p:nvSpPr>
        <p:spPr>
          <a:xfrm>
            <a:off x="483951" y="708057"/>
            <a:ext cx="9749547" cy="2031325"/>
          </a:xfrm>
          <a:prstGeom prst="rect">
            <a:avLst/>
          </a:prstGeom>
          <a:noFill/>
        </p:spPr>
        <p:txBody>
          <a:bodyPr wrap="square">
            <a:spAutoFit/>
          </a:bodyPr>
          <a:lstStyle/>
          <a:p>
            <a:pPr algn="ctr" rtl="0">
              <a:buNone/>
            </a:pPr>
            <a:r>
              <a:rPr lang="fr-FR" sz="1800" b="0" i="0" dirty="0">
                <a:solidFill>
                  <a:srgbClr val="000000"/>
                </a:solidFill>
                <a:effectLst/>
                <a:latin typeface="Times New Roman, serif"/>
              </a:rPr>
              <a:t>L’eucharistie : </a:t>
            </a:r>
            <a:r>
              <a:rPr lang="fr-FR" sz="1800" b="1" i="0" dirty="0">
                <a:solidFill>
                  <a:srgbClr val="000000"/>
                </a:solidFill>
                <a:effectLst/>
                <a:latin typeface="Times New Roman, serif"/>
              </a:rPr>
              <a:t>Sacrement</a:t>
            </a:r>
            <a:r>
              <a:rPr lang="fr-FR" sz="1800" b="0" i="0" dirty="0">
                <a:solidFill>
                  <a:srgbClr val="000000"/>
                </a:solidFill>
                <a:effectLst/>
                <a:latin typeface="Times New Roman, serif"/>
              </a:rPr>
              <a:t> et </a:t>
            </a:r>
            <a:r>
              <a:rPr lang="fr-FR" sz="1800" b="1" i="0" dirty="0">
                <a:solidFill>
                  <a:srgbClr val="000000"/>
                </a:solidFill>
                <a:effectLst/>
                <a:latin typeface="Times New Roman, serif"/>
              </a:rPr>
              <a:t>Sacrifice</a:t>
            </a:r>
          </a:p>
          <a:p>
            <a:pPr algn="just" rtl="0">
              <a:buNone/>
            </a:pPr>
            <a:endParaRPr lang="fr-FR" dirty="0">
              <a:solidFill>
                <a:srgbClr val="000000"/>
              </a:solidFill>
              <a:latin typeface="Times New Roman, serif"/>
            </a:endParaRPr>
          </a:p>
          <a:p>
            <a:pPr algn="just" rtl="0">
              <a:buNone/>
            </a:pPr>
            <a:r>
              <a:rPr lang="fr-FR" sz="1800" b="0" i="0" dirty="0">
                <a:solidFill>
                  <a:srgbClr val="000000"/>
                </a:solidFill>
                <a:effectLst/>
                <a:latin typeface="Times New Roman" panose="02020603050405020304" pitchFamily="18" charset="0"/>
              </a:rPr>
              <a:t>St Justin : </a:t>
            </a:r>
            <a:r>
              <a:rPr lang="fr-FR" sz="1800" b="0" i="0" dirty="0">
                <a:solidFill>
                  <a:srgbClr val="000000"/>
                </a:solidFill>
                <a:effectLst/>
                <a:latin typeface="Times New Roman, serif"/>
              </a:rPr>
              <a:t>« Car nous ne prenons pas l'Eucharistie comme un pain ordinaire ou une boisson ordinaire. De même que Jésus Christ notre Sauveur, en s'incarnant par la Parole de Dieu, a pris chair et sang pour notre salut : ainsi l'aliment devenu eucharistie par la prière contenant sa parole, et qui nourrit notre sang et notre chair en les transformant, cet aliment est la chair et le sang de ce Jésus qui s'est incarné. Voilà ce qui nous est enseigné. »</a:t>
            </a:r>
            <a:endParaRPr lang="fr-FR" sz="1800" b="0" i="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6D03BC28-3695-A145-7EF9-25DDD2AF3860}"/>
              </a:ext>
            </a:extLst>
          </p:cNvPr>
          <p:cNvSpPr txBox="1"/>
          <p:nvPr/>
        </p:nvSpPr>
        <p:spPr>
          <a:xfrm>
            <a:off x="471133" y="3595171"/>
            <a:ext cx="9749546" cy="1200329"/>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En effet, les Apôtres, dans leurs mémoires qu'on appelle évangiles, nous ont ainsi transmis </a:t>
            </a:r>
            <a:r>
              <a:rPr lang="fr-FR" sz="1800" b="1" i="0" dirty="0">
                <a:solidFill>
                  <a:srgbClr val="000000"/>
                </a:solidFill>
                <a:effectLst/>
                <a:latin typeface="Times New Roman, serif"/>
              </a:rPr>
              <a:t>l'ordre de Jésus</a:t>
            </a:r>
            <a:r>
              <a:rPr lang="fr-FR" sz="1800" b="0" i="0" dirty="0">
                <a:solidFill>
                  <a:srgbClr val="000000"/>
                </a:solidFill>
                <a:effectLst/>
                <a:latin typeface="Times New Roman, serif"/>
              </a:rPr>
              <a:t> : Il prit du pain, il rendit grâce et il dit : Faites cela en mémoire de moi. Ceci est mon corps. Il prit la coupe de la même façon, il rendit grâce et il dit : Ceci est mon sang. Et c'est à eux seuls qu'il le distribua. ~ Depuis ce temps, nous n'avons jamais cessé d'en renouveler la mémoire entre nous. »</a:t>
            </a:r>
            <a:endParaRPr lang="fr-FR" sz="1800" b="0" i="0"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52E80C3E-0987-5273-8DD8-8E8608C0723D}"/>
              </a:ext>
            </a:extLst>
          </p:cNvPr>
          <p:cNvSpPr txBox="1"/>
          <p:nvPr/>
        </p:nvSpPr>
        <p:spPr>
          <a:xfrm>
            <a:off x="483951" y="5651289"/>
            <a:ext cx="9642543" cy="1200329"/>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Puis, lorsque nous avons fini de prier, ainsi que je l'ai déjà dit, on apporte le pain avec le vin et l'eau. </a:t>
            </a:r>
            <a:r>
              <a:rPr lang="fr-FR" sz="1800" b="1" i="0" dirty="0">
                <a:solidFill>
                  <a:srgbClr val="000000"/>
                </a:solidFill>
                <a:effectLst/>
                <a:latin typeface="Times New Roman, serif"/>
              </a:rPr>
              <a:t>Celui qui préside</a:t>
            </a:r>
            <a:r>
              <a:rPr lang="fr-FR" sz="1800" b="0" i="0" dirty="0">
                <a:solidFill>
                  <a:srgbClr val="000000"/>
                </a:solidFill>
                <a:effectLst/>
                <a:latin typeface="Times New Roman, serif"/>
              </a:rPr>
              <a:t> fait monter au ciel des prières et des actions de grâce, autant qu'il en est capable, et le peuple acclame en disant : Amen. Puis on distribue et on partage à chacun les dons sur lesquels a été prononcée l'action de grâce ; ces dons sont envoyés aux absents par le ministère des diacres.</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55107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45FC1A16-C3D3-B389-8EE8-82F910CE062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C7B67ED-9B3B-E559-B3F7-370B2FC872EF}"/>
              </a:ext>
            </a:extLst>
          </p:cNvPr>
          <p:cNvSpPr txBox="1"/>
          <p:nvPr/>
        </p:nvSpPr>
        <p:spPr>
          <a:xfrm>
            <a:off x="620139" y="583182"/>
            <a:ext cx="9418806" cy="1200329"/>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Mc 14, 22-24 : « Pendant le repas, Jésus, ayant pris du pain et prononcé la bénédiction, le rompit, le leur donna, et dit : « Prenez, ceci est mon corps. » Puis, ayant pris une coupe et ayant rendu grâce, il la leur donna, et ils en burent tous. Et il leur dit : « Ceci est mon sang, le sang de l’Alliance, versé pour la multitude. »</a:t>
            </a:r>
            <a:endParaRPr lang="fr-FR" sz="1800" b="0"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7D333CA5-AA4B-1E82-AAA7-BBADFDA70383}"/>
              </a:ext>
            </a:extLst>
          </p:cNvPr>
          <p:cNvSpPr txBox="1"/>
          <p:nvPr/>
        </p:nvSpPr>
        <p:spPr>
          <a:xfrm>
            <a:off x="868194" y="3652506"/>
            <a:ext cx="9170751" cy="3139321"/>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Jésus, ayant pris du pain 			Présentation des dons = Offertoire</a:t>
            </a:r>
          </a:p>
          <a:p>
            <a:pPr algn="just" rtl="0">
              <a:buNone/>
            </a:pP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et prononcé la bénédiction			 Action de grâce = Prière eucharistique </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						     Consécration : </a:t>
            </a:r>
          </a:p>
          <a:p>
            <a:pPr algn="just" rtl="0">
              <a:buNone/>
            </a:pPr>
            <a:r>
              <a:rPr lang="fr-FR" dirty="0">
                <a:solidFill>
                  <a:srgbClr val="000000"/>
                </a:solidFill>
                <a:latin typeface="Times New Roman, serif"/>
              </a:rPr>
              <a:t>					« </a:t>
            </a:r>
            <a:r>
              <a:rPr lang="fr-FR" sz="1800" b="0" i="0" dirty="0">
                <a:solidFill>
                  <a:srgbClr val="000000"/>
                </a:solidFill>
                <a:effectLst/>
                <a:latin typeface="Times New Roman, serif"/>
              </a:rPr>
              <a:t>ceci est mon corps / mon sang de l’Alliance »</a:t>
            </a:r>
            <a:endParaRPr lang="fr-FR" sz="1800" b="0" i="0" dirty="0">
              <a:solidFill>
                <a:srgbClr val="000000"/>
              </a:solidFill>
              <a:effectLst/>
              <a:latin typeface="Times New Roman" panose="02020603050405020304" pitchFamily="18" charset="0"/>
            </a:endParaRPr>
          </a:p>
          <a:p>
            <a:pPr algn="just" rtl="0">
              <a:buNone/>
            </a:pPr>
            <a:endParaRPr lang="fr-FR" sz="1800" b="0" i="0" dirty="0">
              <a:solidFill>
                <a:srgbClr val="000000"/>
              </a:solidFill>
              <a:effectLst/>
              <a:latin typeface="Times New Roman, serif"/>
            </a:endParaRPr>
          </a:p>
          <a:p>
            <a:pPr algn="just" rtl="0">
              <a:buNone/>
            </a:pPr>
            <a:r>
              <a:rPr lang="fr-FR" sz="1800" b="0" i="0" dirty="0">
                <a:solidFill>
                  <a:srgbClr val="000000"/>
                </a:solidFill>
                <a:effectLst/>
                <a:latin typeface="Times New Roman, serif"/>
              </a:rPr>
              <a:t>le rompit,						Fraction du Pain</a:t>
            </a:r>
            <a:endParaRPr lang="fr-FR" sz="1800" b="0" i="0" dirty="0">
              <a:solidFill>
                <a:srgbClr val="000000"/>
              </a:solidFill>
              <a:effectLst/>
              <a:latin typeface="Times New Roman" panose="02020603050405020304" pitchFamily="18" charset="0"/>
            </a:endParaRPr>
          </a:p>
          <a:p>
            <a:pPr algn="just" rtl="0">
              <a:buNone/>
            </a:pPr>
            <a:endParaRPr lang="fr-FR" sz="1800" b="0" i="0" dirty="0">
              <a:solidFill>
                <a:srgbClr val="000000"/>
              </a:solidFill>
              <a:effectLst/>
              <a:latin typeface="Times New Roman, serif"/>
            </a:endParaRPr>
          </a:p>
          <a:p>
            <a:pPr algn="just" rtl="0">
              <a:buNone/>
            </a:pPr>
            <a:r>
              <a:rPr lang="fr-FR" sz="1800" b="0" i="0" dirty="0">
                <a:solidFill>
                  <a:srgbClr val="000000"/>
                </a:solidFill>
                <a:effectLst/>
                <a:latin typeface="Times New Roman, serif"/>
              </a:rPr>
              <a:t>le leur donna 					Communion</a:t>
            </a:r>
          </a:p>
          <a:p>
            <a:pPr algn="just" rtl="0">
              <a:buNone/>
            </a:pPr>
            <a:endParaRPr lang="fr-FR" dirty="0">
              <a:solidFill>
                <a:srgbClr val="000000"/>
              </a:solidFill>
              <a:latin typeface="Times New Roman, serif"/>
            </a:endParaRPr>
          </a:p>
          <a:p>
            <a:pPr algn="just"/>
            <a:r>
              <a:rPr lang="fr-FR" dirty="0">
                <a:solidFill>
                  <a:srgbClr val="000000"/>
                </a:solidFill>
                <a:latin typeface="Times New Roman, serif"/>
              </a:rPr>
              <a:t>et dit : « Prenez, ceci est mon corps. »</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3089A462-6850-329F-8FC8-0A1E49C6A78F}"/>
              </a:ext>
            </a:extLst>
          </p:cNvPr>
          <p:cNvSpPr txBox="1"/>
          <p:nvPr/>
        </p:nvSpPr>
        <p:spPr>
          <a:xfrm>
            <a:off x="1690181" y="2789215"/>
            <a:ext cx="1383759" cy="369332"/>
          </a:xfrm>
          <a:prstGeom prst="rect">
            <a:avLst/>
          </a:prstGeom>
          <a:noFill/>
        </p:spPr>
        <p:txBody>
          <a:bodyPr wrap="square">
            <a:spAutoFit/>
          </a:bodyPr>
          <a:lstStyle/>
          <a:p>
            <a:pPr algn="just" rtl="0">
              <a:buNone/>
            </a:pPr>
            <a:r>
              <a:rPr lang="fr-FR" sz="1800" b="1" i="1" dirty="0">
                <a:solidFill>
                  <a:srgbClr val="000000"/>
                </a:solidFill>
                <a:effectLst/>
                <a:latin typeface="Times New Roman, serif"/>
              </a:rPr>
              <a:t>La Cène</a:t>
            </a:r>
            <a:endParaRPr lang="fr-FR" sz="1800" b="1" i="1"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FF2C4C86-95F0-9E32-7AE3-F542E5CCB49F}"/>
              </a:ext>
            </a:extLst>
          </p:cNvPr>
          <p:cNvSpPr txBox="1"/>
          <p:nvPr/>
        </p:nvSpPr>
        <p:spPr>
          <a:xfrm>
            <a:off x="6385398" y="2841801"/>
            <a:ext cx="1922025" cy="369332"/>
          </a:xfrm>
          <a:prstGeom prst="rect">
            <a:avLst/>
          </a:prstGeom>
          <a:noFill/>
        </p:spPr>
        <p:txBody>
          <a:bodyPr wrap="square">
            <a:spAutoFit/>
          </a:bodyPr>
          <a:lstStyle/>
          <a:p>
            <a:pPr algn="just" rtl="0">
              <a:buNone/>
            </a:pPr>
            <a:r>
              <a:rPr lang="fr-FR" sz="1800" b="1" i="1" dirty="0">
                <a:solidFill>
                  <a:srgbClr val="000000"/>
                </a:solidFill>
                <a:effectLst/>
                <a:latin typeface="Times New Roman, serif"/>
              </a:rPr>
              <a:t>La Célébration</a:t>
            </a:r>
            <a:endParaRPr lang="fr-FR" sz="1800" b="1" i="1" dirty="0">
              <a:solidFill>
                <a:srgbClr val="000000"/>
              </a:solidFill>
              <a:effectLst/>
              <a:latin typeface="Times New Roman" panose="02020603050405020304" pitchFamily="18" charset="0"/>
            </a:endParaRPr>
          </a:p>
        </p:txBody>
      </p:sp>
      <p:sp>
        <p:nvSpPr>
          <p:cNvPr id="2" name="ZoneTexte 1">
            <a:extLst>
              <a:ext uri="{FF2B5EF4-FFF2-40B4-BE49-F238E27FC236}">
                <a16:creationId xmlns:a16="http://schemas.microsoft.com/office/drawing/2014/main" id="{748F41F5-FE86-26D3-7D36-FACA06F5AFBA}"/>
              </a:ext>
            </a:extLst>
          </p:cNvPr>
          <p:cNvSpPr txBox="1"/>
          <p:nvPr/>
        </p:nvSpPr>
        <p:spPr>
          <a:xfrm>
            <a:off x="620139" y="2005262"/>
            <a:ext cx="9418806" cy="369332"/>
          </a:xfrm>
          <a:prstGeom prst="rect">
            <a:avLst/>
          </a:prstGeom>
          <a:noFill/>
        </p:spPr>
        <p:txBody>
          <a:bodyPr wrap="square">
            <a:spAutoFit/>
          </a:bodyPr>
          <a:lstStyle/>
          <a:p>
            <a:pPr algn="ctr" rtl="0">
              <a:buNone/>
            </a:pPr>
            <a:r>
              <a:rPr lang="fr-FR" sz="1800" b="0" i="0" dirty="0">
                <a:solidFill>
                  <a:srgbClr val="000000"/>
                </a:solidFill>
                <a:effectLst/>
                <a:latin typeface="Thinking Of Betty Light" pitchFamily="50" charset="0"/>
              </a:rPr>
              <a:t>« Faites ceci en mémoire de moi ! »</a:t>
            </a:r>
          </a:p>
        </p:txBody>
      </p:sp>
    </p:spTree>
    <p:extLst>
      <p:ext uri="{BB962C8B-B14F-4D97-AF65-F5344CB8AC3E}">
        <p14:creationId xmlns:p14="http://schemas.microsoft.com/office/powerpoint/2010/main" val="30789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823D22F4-D1FE-209E-C311-ACC0C948CD0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24DB514-D529-ACCE-D336-17593BA140B3}"/>
              </a:ext>
            </a:extLst>
          </p:cNvPr>
          <p:cNvSpPr txBox="1"/>
          <p:nvPr/>
        </p:nvSpPr>
        <p:spPr>
          <a:xfrm>
            <a:off x="532590" y="391899"/>
            <a:ext cx="5345348" cy="584775"/>
          </a:xfrm>
          <a:prstGeom prst="rect">
            <a:avLst/>
          </a:prstGeom>
          <a:noFill/>
        </p:spPr>
        <p:txBody>
          <a:bodyPr wrap="square">
            <a:spAutoFit/>
          </a:bodyPr>
          <a:lstStyle/>
          <a:p>
            <a:pPr algn="just" rtl="0">
              <a:buNone/>
            </a:pPr>
            <a:r>
              <a:rPr lang="fr-FR" sz="3200" b="1" i="0" dirty="0">
                <a:solidFill>
                  <a:srgbClr val="000000"/>
                </a:solidFill>
                <a:effectLst/>
                <a:latin typeface="Times New Roman, serif"/>
              </a:rPr>
              <a:t>Le culte</a:t>
            </a:r>
            <a:endParaRPr lang="fr-FR" sz="3200"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56F8DE14-D972-7518-FB39-02BD328F361B}"/>
              </a:ext>
            </a:extLst>
          </p:cNvPr>
          <p:cNvSpPr txBox="1"/>
          <p:nvPr/>
        </p:nvSpPr>
        <p:spPr>
          <a:xfrm>
            <a:off x="1969917" y="1847934"/>
            <a:ext cx="2638628" cy="369332"/>
          </a:xfrm>
          <a:prstGeom prst="rect">
            <a:avLst/>
          </a:prstGeom>
          <a:noFill/>
        </p:spPr>
        <p:txBody>
          <a:bodyPr wrap="square">
            <a:spAutoFit/>
          </a:bodyPr>
          <a:lstStyle/>
          <a:p>
            <a:pPr algn="just" rtl="0">
              <a:buNone/>
            </a:pPr>
            <a:r>
              <a:rPr lang="fr-FR" sz="1800" b="1" i="0" dirty="0">
                <a:solidFill>
                  <a:srgbClr val="000000"/>
                </a:solidFill>
                <a:effectLst/>
                <a:latin typeface="Times New Roman" panose="02020603050405020304" pitchFamily="18" charset="0"/>
              </a:rPr>
              <a:t>Dimension </a:t>
            </a:r>
            <a:r>
              <a:rPr lang="fr-FR" sz="1800" b="1" i="0" dirty="0">
                <a:solidFill>
                  <a:srgbClr val="000000"/>
                </a:solidFill>
                <a:effectLst/>
                <a:latin typeface="Times New Roman, serif"/>
              </a:rPr>
              <a:t>Personnelle</a:t>
            </a:r>
            <a:endParaRPr lang="fr-FR" sz="1800" b="1"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178D1478-B3F9-AEE9-7C0C-14718655DB30}"/>
              </a:ext>
            </a:extLst>
          </p:cNvPr>
          <p:cNvSpPr txBox="1"/>
          <p:nvPr/>
        </p:nvSpPr>
        <p:spPr>
          <a:xfrm>
            <a:off x="6262247" y="5332850"/>
            <a:ext cx="3008278"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Dimension Communautaire</a:t>
            </a:r>
            <a:endParaRPr lang="fr-FR" sz="1800" i="0" dirty="0">
              <a:solidFill>
                <a:srgbClr val="000000"/>
              </a:solidFill>
              <a:effectLst/>
              <a:latin typeface="Times New Roman" panose="02020603050405020304" pitchFamily="18" charset="0"/>
            </a:endParaRPr>
          </a:p>
        </p:txBody>
      </p:sp>
      <p:pic>
        <p:nvPicPr>
          <p:cNvPr id="9" name="Image 8">
            <a:extLst>
              <a:ext uri="{FF2B5EF4-FFF2-40B4-BE49-F238E27FC236}">
                <a16:creationId xmlns:a16="http://schemas.microsoft.com/office/drawing/2014/main" id="{BACE422D-37E8-19BA-5A7D-2B9806611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875" y="845837"/>
            <a:ext cx="3906059" cy="2742858"/>
          </a:xfrm>
          <a:prstGeom prst="rect">
            <a:avLst/>
          </a:prstGeom>
        </p:spPr>
      </p:pic>
      <p:pic>
        <p:nvPicPr>
          <p:cNvPr id="11" name="Image 10">
            <a:extLst>
              <a:ext uri="{FF2B5EF4-FFF2-40B4-BE49-F238E27FC236}">
                <a16:creationId xmlns:a16="http://schemas.microsoft.com/office/drawing/2014/main" id="{3D66E12F-F6CC-55EA-9EAF-DFD9229E2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26" y="4084587"/>
            <a:ext cx="3906059" cy="2865858"/>
          </a:xfrm>
          <a:prstGeom prst="rect">
            <a:avLst/>
          </a:prstGeom>
        </p:spPr>
      </p:pic>
    </p:spTree>
    <p:extLst>
      <p:ext uri="{BB962C8B-B14F-4D97-AF65-F5344CB8AC3E}">
        <p14:creationId xmlns:p14="http://schemas.microsoft.com/office/powerpoint/2010/main" val="261076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75994DC7-A62E-2E99-8040-97C5C15CD402}"/>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203EE43-3745-0A2E-A9A4-8349623A3584}"/>
              </a:ext>
            </a:extLst>
          </p:cNvPr>
          <p:cNvSpPr txBox="1"/>
          <p:nvPr/>
        </p:nvSpPr>
        <p:spPr>
          <a:xfrm>
            <a:off x="338036" y="355218"/>
            <a:ext cx="5345348"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Offertoire	-	Quête</a:t>
            </a:r>
            <a:endParaRPr lang="fr-FR" sz="1800" b="0"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122FC3AE-FB0C-A7A8-E355-524611ED0B3B}"/>
              </a:ext>
            </a:extLst>
          </p:cNvPr>
          <p:cNvSpPr txBox="1"/>
          <p:nvPr/>
        </p:nvSpPr>
        <p:spPr>
          <a:xfrm>
            <a:off x="483951" y="963916"/>
            <a:ext cx="9671725" cy="2031325"/>
          </a:xfrm>
          <a:prstGeom prst="rect">
            <a:avLst/>
          </a:prstGeom>
          <a:noFill/>
        </p:spPr>
        <p:txBody>
          <a:bodyPr wrap="square">
            <a:spAutoFit/>
          </a:bodyPr>
          <a:lstStyle/>
          <a:p>
            <a:pPr algn="just"/>
            <a:r>
              <a:rPr lang="fr-FR" sz="1800" b="0" i="0" dirty="0">
                <a:solidFill>
                  <a:srgbClr val="000000"/>
                </a:solidFill>
                <a:effectLst/>
                <a:latin typeface="Times New Roman, serif"/>
              </a:rPr>
              <a:t>St Justin : </a:t>
            </a:r>
            <a:r>
              <a:rPr lang="fr-FR" dirty="0">
                <a:solidFill>
                  <a:srgbClr val="000000"/>
                </a:solidFill>
                <a:latin typeface="Times New Roman, serif"/>
              </a:rPr>
              <a:t>« Puis, lorsque nous avons fini de prier, ainsi que je l'ai déjà dit, on apporte le pain avec le vin et l’eau…</a:t>
            </a:r>
          </a:p>
          <a:p>
            <a:pPr algn="just"/>
            <a:endParaRPr lang="fr-FR" sz="1800" b="0" i="0" dirty="0">
              <a:solidFill>
                <a:srgbClr val="000000"/>
              </a:solidFill>
              <a:effectLst/>
              <a:latin typeface="Times New Roman, serif"/>
            </a:endParaRPr>
          </a:p>
          <a:p>
            <a:pPr algn="just"/>
            <a:r>
              <a:rPr lang="fr-FR" sz="1800" b="0" i="0" dirty="0">
                <a:solidFill>
                  <a:srgbClr val="000000"/>
                </a:solidFill>
                <a:effectLst/>
                <a:latin typeface="Times New Roman, serif"/>
              </a:rPr>
              <a:t>« Les fidèles, qui sont dans l'aisance et qui veulent donner, donnent librement, chacun ce qu'il veut ; ce qu'on recueille est remis à celui qui préside et c'est lui qui vient en aide aux orphelins et aux veuves, à ceux qui sont dans le besoin par suite de maladie ou pour toute autre cause, aux prisonniers, aux voyageurs, aux étrangers ; bref, il vient en aide à tous les malheureux. »</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118E0E25-17AF-F4E9-D2F1-73E548D51B80}"/>
              </a:ext>
            </a:extLst>
          </p:cNvPr>
          <p:cNvSpPr txBox="1"/>
          <p:nvPr/>
        </p:nvSpPr>
        <p:spPr>
          <a:xfrm>
            <a:off x="510044" y="3689973"/>
            <a:ext cx="9671724" cy="1477328"/>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Le prêtre : </a:t>
            </a:r>
            <a:r>
              <a:rPr lang="fr-FR" sz="1800" b="1" i="1" dirty="0">
                <a:solidFill>
                  <a:srgbClr val="000000"/>
                </a:solidFill>
                <a:effectLst/>
                <a:latin typeface="Times New Roman, serif"/>
              </a:rPr>
              <a:t>Priez, frères et sœurs : que mon sacrifice, qui est aussi le vôtre soit agréable à Dieu le Père tout-puissant.</a:t>
            </a:r>
          </a:p>
          <a:p>
            <a:pPr algn="just" rtl="0">
              <a:buNone/>
            </a:pP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L’assemblée : </a:t>
            </a:r>
            <a:r>
              <a:rPr lang="fr-FR" sz="1800" b="1" i="1" dirty="0">
                <a:solidFill>
                  <a:srgbClr val="000000"/>
                </a:solidFill>
                <a:effectLst/>
                <a:latin typeface="Times New Roman, serif"/>
              </a:rPr>
              <a:t>Que le Seigneur reçoive de vos mains ce sacrifice à la louange et à la gloire de son nom, pour notre bien et celui de toute l’Eglise.</a:t>
            </a:r>
            <a:endParaRPr lang="fr-FR" sz="1800" b="1" i="1"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756FE6ED-4641-D0E0-6CA1-59583B2689B9}"/>
              </a:ext>
            </a:extLst>
          </p:cNvPr>
          <p:cNvSpPr txBox="1"/>
          <p:nvPr/>
        </p:nvSpPr>
        <p:spPr>
          <a:xfrm>
            <a:off x="4198600" y="5749446"/>
            <a:ext cx="2346797" cy="369332"/>
          </a:xfrm>
          <a:prstGeom prst="rect">
            <a:avLst/>
          </a:prstGeom>
          <a:noFill/>
        </p:spPr>
        <p:txBody>
          <a:bodyPr wrap="square">
            <a:spAutoFit/>
          </a:bodyPr>
          <a:lstStyle/>
          <a:p>
            <a:pPr algn="just" rtl="0">
              <a:buNone/>
            </a:pPr>
            <a:r>
              <a:rPr lang="fr-FR" dirty="0">
                <a:solidFill>
                  <a:srgbClr val="000000"/>
                </a:solidFill>
                <a:latin typeface="Times New Roman, serif"/>
              </a:rPr>
              <a:t>P</a:t>
            </a:r>
            <a:r>
              <a:rPr lang="fr-FR" sz="1800" b="0" i="0" dirty="0">
                <a:solidFill>
                  <a:srgbClr val="000000"/>
                </a:solidFill>
                <a:effectLst/>
                <a:latin typeface="Times New Roman, serif"/>
              </a:rPr>
              <a:t>rière sur les offrandes</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99413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37AFBD57-A15E-645C-2063-623736F8113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BB3228A-D2E7-79C6-7518-30F4269B1479}"/>
              </a:ext>
            </a:extLst>
          </p:cNvPr>
          <p:cNvSpPr txBox="1"/>
          <p:nvPr/>
        </p:nvSpPr>
        <p:spPr>
          <a:xfrm>
            <a:off x="522862" y="394129"/>
            <a:ext cx="5345348"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Prière eucharistique</a:t>
            </a:r>
            <a:endParaRPr lang="fr-FR" sz="1800" i="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B8D9B6DE-7F78-76C8-40D4-D6D7D93FCF53}"/>
              </a:ext>
            </a:extLst>
          </p:cNvPr>
          <p:cNvSpPr txBox="1"/>
          <p:nvPr/>
        </p:nvSpPr>
        <p:spPr>
          <a:xfrm>
            <a:off x="522862" y="931782"/>
            <a:ext cx="9623087" cy="2616101"/>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Le Seigneur soit avec vous ! </a:t>
            </a:r>
          </a:p>
          <a:p>
            <a:pPr algn="r" rtl="0">
              <a:buNone/>
            </a:pPr>
            <a:r>
              <a:rPr lang="fr-FR" sz="1800" b="0" i="0" dirty="0">
                <a:solidFill>
                  <a:srgbClr val="000000"/>
                </a:solidFill>
                <a:effectLst/>
                <a:latin typeface="Times New Roman, serif"/>
              </a:rPr>
              <a:t>Et avec votre esprit </a:t>
            </a:r>
            <a:r>
              <a:rPr lang="fr-FR" dirty="0">
                <a:solidFill>
                  <a:srgbClr val="000000"/>
                </a:solidFill>
                <a:latin typeface="Times New Roman, serif"/>
              </a:rPr>
              <a:t>!</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	Elevons notre cœur ! </a:t>
            </a:r>
          </a:p>
          <a:p>
            <a:pPr algn="r" rtl="0">
              <a:buNone/>
            </a:pPr>
            <a:r>
              <a:rPr lang="fr-FR" sz="1800" b="0" i="0" dirty="0">
                <a:solidFill>
                  <a:srgbClr val="000000"/>
                </a:solidFill>
                <a:effectLst/>
                <a:latin typeface="Times New Roman, serif"/>
              </a:rPr>
              <a:t>Nous le tournons vers le Seigneur !	</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		Rendons grâce au Seigneur notre Dieu ! </a:t>
            </a:r>
          </a:p>
          <a:p>
            <a:pPr algn="r" rtl="0">
              <a:buNone/>
            </a:pPr>
            <a:r>
              <a:rPr lang="fr-FR" sz="1800" b="0" i="0" dirty="0">
                <a:solidFill>
                  <a:srgbClr val="000000"/>
                </a:solidFill>
                <a:effectLst/>
                <a:latin typeface="Times New Roman, serif"/>
              </a:rPr>
              <a:t>Cela est juste et bon !			</a:t>
            </a:r>
            <a:endParaRPr lang="fr-FR" sz="1800" b="0" i="0" dirty="0">
              <a:solidFill>
                <a:srgbClr val="000000"/>
              </a:solidFill>
              <a:effectLst/>
              <a:latin typeface="Times New Roman" panose="02020603050405020304" pitchFamily="18" charset="0"/>
            </a:endParaRPr>
          </a:p>
          <a:p>
            <a:pPr algn="just" rtl="0">
              <a:buNone/>
            </a:pPr>
            <a:endParaRPr lang="fr-FR" sz="1800" b="0" i="0" dirty="0">
              <a:solidFill>
                <a:srgbClr val="000000"/>
              </a:solidFill>
              <a:effectLst/>
              <a:latin typeface="Times New Roman, serif"/>
            </a:endParaRPr>
          </a:p>
          <a:p>
            <a:pPr algn="just" rtl="0">
              <a:buNone/>
            </a:pPr>
            <a:endParaRPr lang="fr-FR" sz="1800" b="0" i="0" dirty="0">
              <a:solidFill>
                <a:srgbClr val="000000"/>
              </a:solidFill>
              <a:effectLst/>
              <a:latin typeface="Times New Roman, serif"/>
            </a:endParaRPr>
          </a:p>
          <a:p>
            <a:pPr algn="ctr" rtl="0">
              <a:buNone/>
            </a:pPr>
            <a:r>
              <a:rPr lang="fr-FR" sz="2000" b="1" i="1" dirty="0">
                <a:solidFill>
                  <a:srgbClr val="000000"/>
                </a:solidFill>
                <a:effectLst/>
                <a:latin typeface="Times New Roman, serif"/>
              </a:rPr>
              <a:t>					Préface</a:t>
            </a:r>
            <a:endParaRPr lang="fr-FR" sz="1800" b="1" i="1"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34DE1B19-928E-C90E-9D1F-B0DB889AA448}"/>
              </a:ext>
            </a:extLst>
          </p:cNvPr>
          <p:cNvSpPr txBox="1"/>
          <p:nvPr/>
        </p:nvSpPr>
        <p:spPr>
          <a:xfrm>
            <a:off x="4659549" y="3547883"/>
            <a:ext cx="5651770" cy="2031325"/>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Vraiment, il est juste et bon, pour ta gloire et notre salut, de t’offrir notre action de grâce, toujours et en tout lieu, Seigneur, Père très saint, Dieu éternel et tout-puissant, par le Christ notre Seigneur…</a:t>
            </a:r>
            <a:endParaRPr lang="fr-FR" sz="1800" b="0" i="0" dirty="0">
              <a:solidFill>
                <a:srgbClr val="000000"/>
              </a:solidFill>
              <a:effectLst/>
              <a:latin typeface="Times New Roman" panose="02020603050405020304" pitchFamily="18" charset="0"/>
            </a:endParaRPr>
          </a:p>
          <a:p>
            <a:pPr algn="ctr" rtl="0">
              <a:buNone/>
            </a:pPr>
            <a:r>
              <a:rPr lang="fr-FR" sz="1800" b="0" i="0" dirty="0">
                <a:solidFill>
                  <a:srgbClr val="000000"/>
                </a:solidFill>
                <a:effectLst/>
                <a:latin typeface="Times New Roman, serif"/>
              </a:rPr>
              <a:t>….</a:t>
            </a:r>
          </a:p>
          <a:p>
            <a:pPr algn="ctr" rtl="0">
              <a:buNone/>
            </a:pPr>
            <a:r>
              <a:rPr lang="fr-FR" dirty="0">
                <a:solidFill>
                  <a:srgbClr val="000000"/>
                </a:solidFill>
                <a:latin typeface="Times New Roman, serif"/>
              </a:rPr>
              <a:t>« Unissant nos voix à celles des anges, nous chantons l’hymne de ta gloire : » </a:t>
            </a:r>
            <a:endParaRPr lang="fr-FR" sz="1800" b="0" i="0" dirty="0">
              <a:solidFill>
                <a:srgbClr val="000000"/>
              </a:solidFill>
              <a:effectLst/>
              <a:latin typeface="Times New Roman, serif"/>
            </a:endParaRPr>
          </a:p>
        </p:txBody>
      </p:sp>
      <p:sp>
        <p:nvSpPr>
          <p:cNvPr id="10" name="ZoneTexte 9">
            <a:extLst>
              <a:ext uri="{FF2B5EF4-FFF2-40B4-BE49-F238E27FC236}">
                <a16:creationId xmlns:a16="http://schemas.microsoft.com/office/drawing/2014/main" id="{1CA73C68-699F-92F1-5377-FBAE21ED5436}"/>
              </a:ext>
            </a:extLst>
          </p:cNvPr>
          <p:cNvSpPr txBox="1"/>
          <p:nvPr/>
        </p:nvSpPr>
        <p:spPr>
          <a:xfrm>
            <a:off x="681493" y="5536242"/>
            <a:ext cx="9328826" cy="1200329"/>
          </a:xfrm>
          <a:prstGeom prst="rect">
            <a:avLst/>
          </a:prstGeom>
          <a:noFill/>
        </p:spPr>
        <p:txBody>
          <a:bodyPr wrap="square">
            <a:spAutoFit/>
          </a:bodyPr>
          <a:lstStyle/>
          <a:p>
            <a:pPr algn="ctr" rtl="0">
              <a:buNone/>
            </a:pPr>
            <a:r>
              <a:rPr lang="fr-FR" sz="1800" b="1" i="1" dirty="0">
                <a:solidFill>
                  <a:srgbClr val="000000"/>
                </a:solidFill>
                <a:effectLst/>
                <a:latin typeface="Times New Roman, serif"/>
              </a:rPr>
              <a:t>Sanctus</a:t>
            </a:r>
          </a:p>
          <a:p>
            <a:pPr algn="ctr" rtl="0">
              <a:buNone/>
            </a:pPr>
            <a:endParaRPr lang="fr-FR" sz="1800" b="1" i="1" dirty="0">
              <a:solidFill>
                <a:srgbClr val="000000"/>
              </a:solidFill>
              <a:effectLst/>
              <a:latin typeface="Times New Roman, serif"/>
            </a:endParaRPr>
          </a:p>
          <a:p>
            <a:pPr algn="just" rtl="0">
              <a:buNone/>
            </a:pPr>
            <a:r>
              <a:rPr lang="fr-FR" sz="1800" b="0" i="1" dirty="0">
                <a:solidFill>
                  <a:srgbClr val="000000"/>
                </a:solidFill>
                <a:effectLst/>
                <a:latin typeface="Times New Roman, serif"/>
              </a:rPr>
              <a:t>Is 6,3 : « Saint ! Saint ! Saint, le Seigneur de l’univers ! Toute la terre est remplie de sa gloire. »</a:t>
            </a:r>
            <a:endParaRPr lang="fr-FR" sz="1800" b="0" i="1" dirty="0">
              <a:solidFill>
                <a:srgbClr val="000000"/>
              </a:solidFill>
              <a:effectLst/>
              <a:latin typeface="Times New Roman" panose="02020603050405020304" pitchFamily="18" charset="0"/>
            </a:endParaRPr>
          </a:p>
          <a:p>
            <a:pPr algn="just" rtl="0">
              <a:buNone/>
            </a:pPr>
            <a:r>
              <a:rPr lang="fr-FR" sz="1800" b="0" i="1" dirty="0">
                <a:solidFill>
                  <a:srgbClr val="000000"/>
                </a:solidFill>
                <a:effectLst/>
                <a:latin typeface="Times New Roman, serif"/>
              </a:rPr>
              <a:t>Ps 117,26 : « Béni soit au nom du Seigneur celui qui vient ! »</a:t>
            </a:r>
            <a:endParaRPr lang="fr-FR" sz="1800" b="0" i="1" dirty="0">
              <a:solidFill>
                <a:srgbClr val="000000"/>
              </a:solidFill>
              <a:effectLst/>
              <a:latin typeface="Times New Roman" panose="02020603050405020304" pitchFamily="18" charset="0"/>
            </a:endParaRPr>
          </a:p>
        </p:txBody>
      </p:sp>
      <p:pic>
        <p:nvPicPr>
          <p:cNvPr id="12" name="Image 11">
            <a:extLst>
              <a:ext uri="{FF2B5EF4-FFF2-40B4-BE49-F238E27FC236}">
                <a16:creationId xmlns:a16="http://schemas.microsoft.com/office/drawing/2014/main" id="{F3D2E0AB-C5B9-24CD-DB6B-46450EC61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96" y="2660165"/>
            <a:ext cx="4129000" cy="2239344"/>
          </a:xfrm>
          <a:prstGeom prst="rect">
            <a:avLst/>
          </a:prstGeom>
        </p:spPr>
      </p:pic>
    </p:spTree>
    <p:extLst>
      <p:ext uri="{BB962C8B-B14F-4D97-AF65-F5344CB8AC3E}">
        <p14:creationId xmlns:p14="http://schemas.microsoft.com/office/powerpoint/2010/main" val="8553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980AEECB-889F-B351-513A-858D0955A62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267CC76-558F-D555-BB92-84CD8808D376}"/>
              </a:ext>
            </a:extLst>
          </p:cNvPr>
          <p:cNvSpPr txBox="1"/>
          <p:nvPr/>
        </p:nvSpPr>
        <p:spPr>
          <a:xfrm>
            <a:off x="2296886" y="722476"/>
            <a:ext cx="1012372"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Epiclèse</a:t>
            </a:r>
            <a:endParaRPr lang="fr-FR" sz="1800" b="1" i="0" dirty="0">
              <a:solidFill>
                <a:srgbClr val="000000"/>
              </a:solidFill>
              <a:effectLst/>
              <a:latin typeface="Times New Roman" panose="02020603050405020304" pitchFamily="18" charset="0"/>
            </a:endParaRPr>
          </a:p>
        </p:txBody>
      </p:sp>
      <p:pic>
        <p:nvPicPr>
          <p:cNvPr id="5" name="Image 4">
            <a:extLst>
              <a:ext uri="{FF2B5EF4-FFF2-40B4-BE49-F238E27FC236}">
                <a16:creationId xmlns:a16="http://schemas.microsoft.com/office/drawing/2014/main" id="{26C020F6-5A28-AE90-4B45-366903957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73" y="381967"/>
            <a:ext cx="1410603" cy="2153520"/>
          </a:xfrm>
          <a:prstGeom prst="rect">
            <a:avLst/>
          </a:prstGeom>
        </p:spPr>
      </p:pic>
      <p:sp>
        <p:nvSpPr>
          <p:cNvPr id="7" name="ZoneTexte 6">
            <a:extLst>
              <a:ext uri="{FF2B5EF4-FFF2-40B4-BE49-F238E27FC236}">
                <a16:creationId xmlns:a16="http://schemas.microsoft.com/office/drawing/2014/main" id="{7F25482E-1079-70B2-462D-F54C5AA5D97B}"/>
              </a:ext>
            </a:extLst>
          </p:cNvPr>
          <p:cNvSpPr txBox="1"/>
          <p:nvPr/>
        </p:nvSpPr>
        <p:spPr>
          <a:xfrm>
            <a:off x="6960999" y="1290479"/>
            <a:ext cx="1505857"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Consécration</a:t>
            </a:r>
            <a:endParaRPr lang="fr-FR" sz="1800" b="1" i="0" dirty="0">
              <a:solidFill>
                <a:srgbClr val="000000"/>
              </a:solidFill>
              <a:effectLst/>
              <a:latin typeface="Times New Roman" panose="02020603050405020304" pitchFamily="18" charset="0"/>
            </a:endParaRPr>
          </a:p>
        </p:txBody>
      </p:sp>
      <p:pic>
        <p:nvPicPr>
          <p:cNvPr id="9" name="Image 8">
            <a:extLst>
              <a:ext uri="{FF2B5EF4-FFF2-40B4-BE49-F238E27FC236}">
                <a16:creationId xmlns:a16="http://schemas.microsoft.com/office/drawing/2014/main" id="{7E76B5FB-9D8C-1480-A88D-AB86C0B76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910" y="381966"/>
            <a:ext cx="1438857" cy="2153520"/>
          </a:xfrm>
          <a:prstGeom prst="rect">
            <a:avLst/>
          </a:prstGeom>
        </p:spPr>
      </p:pic>
      <p:pic>
        <p:nvPicPr>
          <p:cNvPr id="11" name="Image 10">
            <a:extLst>
              <a:ext uri="{FF2B5EF4-FFF2-40B4-BE49-F238E27FC236}">
                <a16:creationId xmlns:a16="http://schemas.microsoft.com/office/drawing/2014/main" id="{A93522A4-1544-2290-A448-7AE57193B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6954" y="381967"/>
            <a:ext cx="1435680" cy="2153520"/>
          </a:xfrm>
          <a:prstGeom prst="rect">
            <a:avLst/>
          </a:prstGeom>
        </p:spPr>
      </p:pic>
      <p:sp>
        <p:nvSpPr>
          <p:cNvPr id="13" name="ZoneTexte 12">
            <a:extLst>
              <a:ext uri="{FF2B5EF4-FFF2-40B4-BE49-F238E27FC236}">
                <a16:creationId xmlns:a16="http://schemas.microsoft.com/office/drawing/2014/main" id="{25317506-63D2-FCF6-FC2B-A766B4540A88}"/>
              </a:ext>
            </a:extLst>
          </p:cNvPr>
          <p:cNvSpPr txBox="1"/>
          <p:nvPr/>
        </p:nvSpPr>
        <p:spPr>
          <a:xfrm>
            <a:off x="600928" y="2785749"/>
            <a:ext cx="9695843" cy="923330"/>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Anamnèse</a:t>
            </a:r>
            <a:r>
              <a:rPr lang="fr-FR" sz="1800" b="0" i="0" dirty="0">
                <a:solidFill>
                  <a:srgbClr val="000000"/>
                </a:solidFill>
                <a:effectLst/>
                <a:latin typeface="Times New Roman, serif"/>
              </a:rPr>
              <a:t> </a:t>
            </a:r>
            <a:endParaRPr lang="fr-FR" dirty="0">
              <a:solidFill>
                <a:srgbClr val="000000"/>
              </a:solidFill>
              <a:latin typeface="Times New Roman, serif"/>
            </a:endParaRPr>
          </a:p>
          <a:p>
            <a:pPr algn="just" rtl="0">
              <a:buNone/>
            </a:pPr>
            <a:r>
              <a:rPr lang="fr-FR" sz="1800" b="0" i="0" dirty="0">
                <a:solidFill>
                  <a:srgbClr val="000000"/>
                </a:solidFill>
                <a:effectLst/>
                <a:latin typeface="Times New Roman, serif"/>
              </a:rPr>
              <a:t>1 Co 11,26 : « Chaque fois que vous mangez ce pain et que vous buvez cette coupe, vous proclamez la mort du Seigneur, jusqu’à ce qu’il vienne. »</a:t>
            </a:r>
            <a:endParaRPr lang="fr-FR" sz="1800" b="0" i="0" dirty="0">
              <a:solidFill>
                <a:srgbClr val="000000"/>
              </a:solidFill>
              <a:effectLst/>
              <a:latin typeface="Times New Roman" panose="02020603050405020304" pitchFamily="18" charset="0"/>
            </a:endParaRPr>
          </a:p>
        </p:txBody>
      </p:sp>
      <p:sp>
        <p:nvSpPr>
          <p:cNvPr id="15" name="ZoneTexte 14">
            <a:extLst>
              <a:ext uri="{FF2B5EF4-FFF2-40B4-BE49-F238E27FC236}">
                <a16:creationId xmlns:a16="http://schemas.microsoft.com/office/drawing/2014/main" id="{46792827-C949-E8C3-B923-83650C8CA018}"/>
              </a:ext>
            </a:extLst>
          </p:cNvPr>
          <p:cNvSpPr txBox="1"/>
          <p:nvPr/>
        </p:nvSpPr>
        <p:spPr>
          <a:xfrm>
            <a:off x="1681843" y="3860096"/>
            <a:ext cx="1230085"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Offrande</a:t>
            </a:r>
            <a:endParaRPr lang="fr-FR" sz="1800" b="1" i="0" dirty="0">
              <a:solidFill>
                <a:srgbClr val="000000"/>
              </a:solidFill>
              <a:effectLst/>
              <a:latin typeface="Times New Roman" panose="02020603050405020304" pitchFamily="18" charset="0"/>
            </a:endParaRPr>
          </a:p>
        </p:txBody>
      </p:sp>
      <p:sp>
        <p:nvSpPr>
          <p:cNvPr id="17" name="ZoneTexte 16">
            <a:extLst>
              <a:ext uri="{FF2B5EF4-FFF2-40B4-BE49-F238E27FC236}">
                <a16:creationId xmlns:a16="http://schemas.microsoft.com/office/drawing/2014/main" id="{B6412CF7-A58A-928D-B169-85FE23C13521}"/>
              </a:ext>
            </a:extLst>
          </p:cNvPr>
          <p:cNvSpPr txBox="1"/>
          <p:nvPr/>
        </p:nvSpPr>
        <p:spPr>
          <a:xfrm>
            <a:off x="7246137" y="3709079"/>
            <a:ext cx="2318657"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Epiclèse sur l’Église</a:t>
            </a:r>
            <a:endParaRPr lang="fr-FR" sz="1800" b="1" i="0" dirty="0">
              <a:solidFill>
                <a:srgbClr val="000000"/>
              </a:solidFill>
              <a:effectLst/>
              <a:latin typeface="Times New Roman" panose="02020603050405020304" pitchFamily="18" charset="0"/>
            </a:endParaRPr>
          </a:p>
        </p:txBody>
      </p:sp>
      <p:sp>
        <p:nvSpPr>
          <p:cNvPr id="19" name="ZoneTexte 18">
            <a:extLst>
              <a:ext uri="{FF2B5EF4-FFF2-40B4-BE49-F238E27FC236}">
                <a16:creationId xmlns:a16="http://schemas.microsoft.com/office/drawing/2014/main" id="{3F5ED89C-4C0A-5A7C-E5FE-0785881B258D}"/>
              </a:ext>
            </a:extLst>
          </p:cNvPr>
          <p:cNvSpPr txBox="1"/>
          <p:nvPr/>
        </p:nvSpPr>
        <p:spPr>
          <a:xfrm>
            <a:off x="580270" y="4380445"/>
            <a:ext cx="3301206" cy="646331"/>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Invocation de la Bienheureuse Vierge Marie et des saints</a:t>
            </a:r>
            <a:endParaRPr lang="fr-FR" sz="1800" b="1" i="0" dirty="0">
              <a:solidFill>
                <a:srgbClr val="000000"/>
              </a:solidFill>
              <a:effectLst/>
              <a:latin typeface="Times New Roman" panose="02020603050405020304" pitchFamily="18" charset="0"/>
            </a:endParaRPr>
          </a:p>
        </p:txBody>
      </p:sp>
      <p:sp>
        <p:nvSpPr>
          <p:cNvPr id="21" name="ZoneTexte 20">
            <a:extLst>
              <a:ext uri="{FF2B5EF4-FFF2-40B4-BE49-F238E27FC236}">
                <a16:creationId xmlns:a16="http://schemas.microsoft.com/office/drawing/2014/main" id="{184A943D-58C9-9E84-1A4E-42C630B0AC47}"/>
              </a:ext>
            </a:extLst>
          </p:cNvPr>
          <p:cNvSpPr txBox="1"/>
          <p:nvPr/>
        </p:nvSpPr>
        <p:spPr>
          <a:xfrm>
            <a:off x="5692276" y="4240751"/>
            <a:ext cx="4792258" cy="1200329"/>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Intercessions</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 pour la hiérarchie : le pape, l’évêque, le clergé</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	- pour les fidèles</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		- pour les défunts</a:t>
            </a:r>
            <a:endParaRPr lang="fr-FR" sz="1800" b="0" i="0" dirty="0">
              <a:solidFill>
                <a:srgbClr val="000000"/>
              </a:solidFill>
              <a:effectLst/>
              <a:latin typeface="Times New Roman" panose="02020603050405020304" pitchFamily="18" charset="0"/>
            </a:endParaRPr>
          </a:p>
        </p:txBody>
      </p:sp>
      <p:sp>
        <p:nvSpPr>
          <p:cNvPr id="23" name="ZoneTexte 22">
            <a:extLst>
              <a:ext uri="{FF2B5EF4-FFF2-40B4-BE49-F238E27FC236}">
                <a16:creationId xmlns:a16="http://schemas.microsoft.com/office/drawing/2014/main" id="{100E0F14-A63A-8727-B9F4-D9E79D4B5C9E}"/>
              </a:ext>
            </a:extLst>
          </p:cNvPr>
          <p:cNvSpPr txBox="1"/>
          <p:nvPr/>
        </p:nvSpPr>
        <p:spPr>
          <a:xfrm>
            <a:off x="600929" y="5554037"/>
            <a:ext cx="9695842" cy="1846659"/>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Doxologie</a:t>
            </a:r>
            <a:r>
              <a:rPr lang="fr-FR" sz="1800" b="0" i="0" dirty="0">
                <a:solidFill>
                  <a:srgbClr val="000000"/>
                </a:solidFill>
                <a:effectLst/>
                <a:latin typeface="Times New Roman, serif"/>
              </a:rPr>
              <a:t> </a:t>
            </a:r>
            <a:r>
              <a:rPr lang="fr-FR" dirty="0">
                <a:solidFill>
                  <a:srgbClr val="000000"/>
                </a:solidFill>
                <a:latin typeface="Times New Roman, serif"/>
              </a:rPr>
              <a:t>« </a:t>
            </a:r>
            <a:r>
              <a:rPr lang="fr-FR" sz="1800" b="0" i="0" dirty="0">
                <a:solidFill>
                  <a:srgbClr val="000000"/>
                </a:solidFill>
                <a:effectLst/>
                <a:latin typeface="Times New Roman, serif"/>
              </a:rPr>
              <a:t>Par le Christ, avec Lui et en Lui, </a:t>
            </a:r>
          </a:p>
          <a:p>
            <a:pPr algn="just" rtl="0">
              <a:buNone/>
            </a:pPr>
            <a:r>
              <a:rPr lang="fr-FR" sz="1800" b="0" i="0" dirty="0">
                <a:solidFill>
                  <a:srgbClr val="000000"/>
                </a:solidFill>
                <a:effectLst/>
                <a:latin typeface="Times New Roman, serif"/>
              </a:rPr>
              <a:t>		à toi, Dieu le Père tout-puissant, </a:t>
            </a:r>
          </a:p>
          <a:p>
            <a:pPr algn="just" rtl="0">
              <a:buNone/>
            </a:pPr>
            <a:r>
              <a:rPr lang="fr-FR" sz="1800" b="0" i="0" dirty="0">
                <a:solidFill>
                  <a:srgbClr val="000000"/>
                </a:solidFill>
                <a:effectLst/>
                <a:latin typeface="Times New Roman, serif"/>
              </a:rPr>
              <a:t>			dans l’unité du Saint-Esprit, </a:t>
            </a:r>
          </a:p>
          <a:p>
            <a:pPr algn="just" rtl="0">
              <a:buNone/>
            </a:pPr>
            <a:r>
              <a:rPr lang="fr-FR" sz="1800" b="0" i="0" dirty="0">
                <a:solidFill>
                  <a:srgbClr val="000000"/>
                </a:solidFill>
                <a:effectLst/>
                <a:latin typeface="Times New Roman, serif"/>
              </a:rPr>
              <a:t>				tout honneur et toute gloire, pour les siècles des siècles !</a:t>
            </a:r>
          </a:p>
          <a:p>
            <a:pPr algn="just" rtl="0">
              <a:buNone/>
            </a:pPr>
            <a:r>
              <a:rPr lang="fr-FR" sz="1800" b="0" i="0" dirty="0">
                <a:solidFill>
                  <a:srgbClr val="000000"/>
                </a:solidFill>
                <a:effectLst/>
                <a:latin typeface="Times New Roman, serif"/>
              </a:rPr>
              <a:t> </a:t>
            </a:r>
            <a:endParaRPr lang="fr-FR" sz="1800" b="0" i="0" dirty="0">
              <a:solidFill>
                <a:srgbClr val="000000"/>
              </a:solidFill>
              <a:effectLst/>
              <a:latin typeface="Times New Roman" panose="02020603050405020304" pitchFamily="18" charset="0"/>
            </a:endParaRPr>
          </a:p>
          <a:p>
            <a:pPr algn="ctr" rtl="0">
              <a:buNone/>
            </a:pPr>
            <a:r>
              <a:rPr lang="fr-FR" sz="2400" b="1" i="0" dirty="0">
                <a:solidFill>
                  <a:srgbClr val="000000"/>
                </a:solidFill>
                <a:effectLst/>
                <a:latin typeface="Times New Roman, serif"/>
              </a:rPr>
              <a:t>Amen ! </a:t>
            </a:r>
            <a:endParaRPr lang="fr-FR" sz="24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74334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5" grpId="0"/>
      <p:bldP spid="17" grpId="0"/>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0B3084CC-6A58-1829-1E33-5B123B6C9518}"/>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4FFBE2D-A2EE-B7FC-D551-7D84941F8190}"/>
              </a:ext>
            </a:extLst>
          </p:cNvPr>
          <p:cNvSpPr txBox="1"/>
          <p:nvPr/>
        </p:nvSpPr>
        <p:spPr>
          <a:xfrm>
            <a:off x="435313" y="307059"/>
            <a:ext cx="5345348" cy="646331"/>
          </a:xfrm>
          <a:prstGeom prst="rect">
            <a:avLst/>
          </a:prstGeom>
          <a:noFill/>
        </p:spPr>
        <p:txBody>
          <a:bodyPr wrap="square">
            <a:spAutoFit/>
          </a:bodyPr>
          <a:lstStyle/>
          <a:p>
            <a:pPr algn="just" rtl="0">
              <a:buNone/>
            </a:pPr>
            <a:r>
              <a:rPr lang="fr-FR" sz="1800" b="1" dirty="0">
                <a:solidFill>
                  <a:srgbClr val="000000"/>
                </a:solidFill>
                <a:effectLst/>
                <a:latin typeface="Times New Roman, serif"/>
              </a:rPr>
              <a:t>Rites de la fraction du pain et de la communion</a:t>
            </a:r>
          </a:p>
          <a:p>
            <a:pPr algn="just" rtl="0">
              <a:buNone/>
            </a:pPr>
            <a:endParaRPr lang="fr-FR" sz="180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91F45424-A0D1-C075-4D8F-057944F835B6}"/>
              </a:ext>
            </a:extLst>
          </p:cNvPr>
          <p:cNvSpPr txBox="1"/>
          <p:nvPr/>
        </p:nvSpPr>
        <p:spPr>
          <a:xfrm>
            <a:off x="513134" y="953390"/>
            <a:ext cx="2589989" cy="923330"/>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NOTRE PÈRE</a:t>
            </a:r>
          </a:p>
          <a:p>
            <a:pPr algn="ctr" rtl="0">
              <a:buNone/>
            </a:pPr>
            <a:r>
              <a:rPr lang="fr-FR" dirty="0">
                <a:solidFill>
                  <a:srgbClr val="000000"/>
                </a:solidFill>
                <a:latin typeface="Times New Roman, serif"/>
              </a:rPr>
              <a:t>Embolisme</a:t>
            </a:r>
          </a:p>
          <a:p>
            <a:pPr algn="r" rtl="0">
              <a:buNone/>
            </a:pPr>
            <a:r>
              <a:rPr lang="fr-FR" sz="1800" b="0" i="0" dirty="0">
                <a:solidFill>
                  <a:srgbClr val="000000"/>
                </a:solidFill>
                <a:effectLst/>
                <a:latin typeface="Times New Roman, serif"/>
              </a:rPr>
              <a:t>Doxologie</a:t>
            </a:r>
            <a:endParaRPr lang="fr-FR" sz="1800" b="0" i="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272F50CC-3962-BD0F-D260-EFB37FD31310}"/>
              </a:ext>
            </a:extLst>
          </p:cNvPr>
          <p:cNvSpPr txBox="1"/>
          <p:nvPr/>
        </p:nvSpPr>
        <p:spPr>
          <a:xfrm>
            <a:off x="7688903" y="1885729"/>
            <a:ext cx="2589989" cy="646331"/>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LA PAIX DU CHRIST</a:t>
            </a:r>
          </a:p>
          <a:p>
            <a:pPr algn="ctr" rtl="0">
              <a:buNone/>
            </a:pPr>
            <a:r>
              <a:rPr lang="fr-FR" dirty="0">
                <a:solidFill>
                  <a:srgbClr val="000000"/>
                </a:solidFill>
                <a:latin typeface="Times New Roman, serif"/>
              </a:rPr>
              <a:t>(geste de paix)</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6D551C92-8A6C-0A76-850C-CF2C00FF5DD7}"/>
              </a:ext>
            </a:extLst>
          </p:cNvPr>
          <p:cNvSpPr txBox="1"/>
          <p:nvPr/>
        </p:nvSpPr>
        <p:spPr>
          <a:xfrm>
            <a:off x="4050911" y="2984716"/>
            <a:ext cx="2291523" cy="646331"/>
          </a:xfrm>
          <a:prstGeom prst="rect">
            <a:avLst/>
          </a:prstGeom>
          <a:noFill/>
        </p:spPr>
        <p:txBody>
          <a:bodyPr wrap="square">
            <a:spAutoFit/>
          </a:bodyPr>
          <a:lstStyle/>
          <a:p>
            <a:pPr algn="ctr" rtl="0">
              <a:buNone/>
            </a:pPr>
            <a:r>
              <a:rPr lang="fr-FR" sz="1800" b="0" i="0" dirty="0">
                <a:solidFill>
                  <a:srgbClr val="000000"/>
                </a:solidFill>
                <a:effectLst/>
                <a:latin typeface="Times New Roman, serif"/>
              </a:rPr>
              <a:t>Fraction – </a:t>
            </a:r>
            <a:r>
              <a:rPr lang="fr-FR" sz="1800" b="0" i="1" dirty="0">
                <a:solidFill>
                  <a:srgbClr val="000000"/>
                </a:solidFill>
                <a:effectLst/>
                <a:latin typeface="Times New Roman, serif"/>
              </a:rPr>
              <a:t>Agnus Dei</a:t>
            </a:r>
          </a:p>
          <a:p>
            <a:pPr algn="ctr" rtl="0">
              <a:buNone/>
            </a:pPr>
            <a:r>
              <a:rPr lang="fr-FR" sz="1800" b="1" dirty="0">
                <a:solidFill>
                  <a:srgbClr val="000000"/>
                </a:solidFill>
                <a:effectLst/>
                <a:latin typeface="Times New Roman" panose="02020603050405020304" pitchFamily="18" charset="0"/>
              </a:rPr>
              <a:t>COMMUNION</a:t>
            </a:r>
          </a:p>
        </p:txBody>
      </p:sp>
      <p:sp>
        <p:nvSpPr>
          <p:cNvPr id="9" name="ZoneTexte 8">
            <a:extLst>
              <a:ext uri="{FF2B5EF4-FFF2-40B4-BE49-F238E27FC236}">
                <a16:creationId xmlns:a16="http://schemas.microsoft.com/office/drawing/2014/main" id="{3F1131D1-B3A3-2A5C-0FB3-33E5686C93E8}"/>
              </a:ext>
            </a:extLst>
          </p:cNvPr>
          <p:cNvSpPr txBox="1"/>
          <p:nvPr/>
        </p:nvSpPr>
        <p:spPr>
          <a:xfrm>
            <a:off x="534362" y="3631047"/>
            <a:ext cx="9623087" cy="923330"/>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Voici l’Agneau de Dieu, voici celui qui enlève les péchés du monde. Heureux les invités au repas des noces de l’Agneau ! »</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 Seigneur, je ne suis pas digne de te recevoir ; mais dis seulement une parole et je serai guéri</a:t>
            </a:r>
            <a:r>
              <a:rPr lang="fr-FR" dirty="0">
                <a:solidFill>
                  <a:srgbClr val="000000"/>
                </a:solidFill>
                <a:latin typeface="Times New Roman, serif"/>
              </a:rPr>
              <a:t> ! »</a:t>
            </a:r>
            <a:endParaRPr lang="fr-FR" sz="1800" b="0" i="0" dirty="0">
              <a:solidFill>
                <a:srgbClr val="000000"/>
              </a:solidFill>
              <a:effectLst/>
              <a:latin typeface="Times New Roman" panose="02020603050405020304" pitchFamily="18" charset="0"/>
            </a:endParaRPr>
          </a:p>
        </p:txBody>
      </p:sp>
      <p:sp>
        <p:nvSpPr>
          <p:cNvPr id="10" name="ZoneTexte 9">
            <a:extLst>
              <a:ext uri="{FF2B5EF4-FFF2-40B4-BE49-F238E27FC236}">
                <a16:creationId xmlns:a16="http://schemas.microsoft.com/office/drawing/2014/main" id="{B9996C0A-7F78-B4BB-7A3B-C633315CE978}"/>
              </a:ext>
            </a:extLst>
          </p:cNvPr>
          <p:cNvSpPr txBox="1"/>
          <p:nvPr/>
        </p:nvSpPr>
        <p:spPr>
          <a:xfrm>
            <a:off x="2053092" y="4750616"/>
            <a:ext cx="6585625" cy="923330"/>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Geste d’adoration</a:t>
            </a:r>
          </a:p>
          <a:p>
            <a:pPr algn="ctr" rtl="0">
              <a:buNone/>
            </a:pPr>
            <a:r>
              <a:rPr lang="fr-FR" dirty="0">
                <a:solidFill>
                  <a:srgbClr val="000000"/>
                </a:solidFill>
                <a:latin typeface="Times New Roman, serif"/>
              </a:rPr>
              <a:t>Acte de Foi : « Le Corps du Christ ! Amen ! »</a:t>
            </a:r>
          </a:p>
          <a:p>
            <a:pPr algn="r" rtl="0">
              <a:buNone/>
            </a:pPr>
            <a:r>
              <a:rPr lang="fr-FR" sz="1800" b="0" i="0" dirty="0">
                <a:solidFill>
                  <a:srgbClr val="000000"/>
                </a:solidFill>
                <a:effectLst/>
                <a:latin typeface="Times New Roman, serif"/>
              </a:rPr>
              <a:t>Consommation</a:t>
            </a:r>
            <a:endParaRPr lang="fr-FR" sz="1800" b="0" i="0" dirty="0">
              <a:solidFill>
                <a:srgbClr val="000000"/>
              </a:solidFill>
              <a:effectLst/>
              <a:latin typeface="Times New Roman" panose="02020603050405020304" pitchFamily="18" charset="0"/>
            </a:endParaRPr>
          </a:p>
        </p:txBody>
      </p:sp>
      <p:sp>
        <p:nvSpPr>
          <p:cNvPr id="12" name="ZoneTexte 11">
            <a:extLst>
              <a:ext uri="{FF2B5EF4-FFF2-40B4-BE49-F238E27FC236}">
                <a16:creationId xmlns:a16="http://schemas.microsoft.com/office/drawing/2014/main" id="{C128FA7E-AD6A-D29F-A627-A9673298ADE0}"/>
              </a:ext>
            </a:extLst>
          </p:cNvPr>
          <p:cNvSpPr txBox="1"/>
          <p:nvPr/>
        </p:nvSpPr>
        <p:spPr>
          <a:xfrm>
            <a:off x="534362" y="6421619"/>
            <a:ext cx="9623087" cy="369332"/>
          </a:xfrm>
          <a:prstGeom prst="rect">
            <a:avLst/>
          </a:prstGeom>
          <a:noFill/>
        </p:spPr>
        <p:txBody>
          <a:bodyPr wrap="square">
            <a:spAutoFit/>
          </a:bodyPr>
          <a:lstStyle/>
          <a:p>
            <a:pPr algn="ctr" rtl="0">
              <a:buNone/>
            </a:pPr>
            <a:r>
              <a:rPr lang="fr-FR" sz="1800" b="0" i="0" dirty="0">
                <a:solidFill>
                  <a:srgbClr val="000000"/>
                </a:solidFill>
                <a:effectLst/>
                <a:latin typeface="Times New Roman, serif"/>
              </a:rPr>
              <a:t>Prière après la Communion</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844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F29D806A-2520-EE09-4638-87CD1CD8A39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C222BE8-B0B2-8C0D-C2B0-26A4F2B38A5A}"/>
              </a:ext>
            </a:extLst>
          </p:cNvPr>
          <p:cNvSpPr txBox="1"/>
          <p:nvPr/>
        </p:nvSpPr>
        <p:spPr>
          <a:xfrm>
            <a:off x="483952" y="306580"/>
            <a:ext cx="5345348"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4 / 4 – L’envoi</a:t>
            </a:r>
            <a:endParaRPr lang="fr-FR" sz="2400" i="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4615B76D-1F2F-463E-A37B-F34A62F50EEB}"/>
              </a:ext>
            </a:extLst>
          </p:cNvPr>
          <p:cNvSpPr txBox="1"/>
          <p:nvPr/>
        </p:nvSpPr>
        <p:spPr>
          <a:xfrm>
            <a:off x="639595" y="1471513"/>
            <a:ext cx="9438260" cy="1477328"/>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Le Seigneur soit avec vous – Et avec votre esprit ! »</a:t>
            </a:r>
          </a:p>
          <a:p>
            <a:pPr algn="just" rtl="0">
              <a:buNone/>
            </a:pPr>
            <a:endParaRPr lang="fr-FR" sz="1800" b="0" i="0" dirty="0">
              <a:solidFill>
                <a:srgbClr val="000000"/>
              </a:solidFill>
              <a:effectLst/>
              <a:latin typeface="Times New Roman" panose="02020603050405020304" pitchFamily="18" charset="0"/>
            </a:endParaRPr>
          </a:p>
          <a:p>
            <a:pPr algn="ctr" rtl="0">
              <a:buNone/>
            </a:pPr>
            <a:r>
              <a:rPr lang="fr-FR" sz="1800" b="1" i="0" dirty="0">
                <a:solidFill>
                  <a:srgbClr val="000000"/>
                </a:solidFill>
                <a:effectLst/>
                <a:latin typeface="Times New Roman, serif"/>
              </a:rPr>
              <a:t>Bénédiction</a:t>
            </a:r>
            <a:endParaRPr lang="fr-FR" sz="1800" b="1" i="0" dirty="0">
              <a:solidFill>
                <a:srgbClr val="000000"/>
              </a:solidFill>
              <a:effectLst/>
              <a:latin typeface="Times New Roman" panose="02020603050405020304" pitchFamily="18" charset="0"/>
            </a:endParaRPr>
          </a:p>
          <a:p>
            <a:pPr algn="just" rtl="0">
              <a:buNone/>
            </a:pPr>
            <a:endParaRPr lang="fr-FR" sz="1800" b="0" i="0" dirty="0">
              <a:solidFill>
                <a:srgbClr val="000000"/>
              </a:solidFill>
              <a:effectLst/>
              <a:latin typeface="Times New Roman" panose="02020603050405020304" pitchFamily="18" charset="0"/>
            </a:endParaRPr>
          </a:p>
          <a:p>
            <a:pPr algn="just" rtl="0">
              <a:buNone/>
            </a:pPr>
            <a:endParaRPr lang="fr-FR" dirty="0">
              <a:solidFill>
                <a:srgbClr val="000000"/>
              </a:solidFill>
              <a:latin typeface="Times New Roman" panose="02020603050405020304" pitchFamily="18" charset="0"/>
            </a:endParaRPr>
          </a:p>
        </p:txBody>
      </p:sp>
      <p:sp>
        <p:nvSpPr>
          <p:cNvPr id="5" name="ZoneTexte 4">
            <a:extLst>
              <a:ext uri="{FF2B5EF4-FFF2-40B4-BE49-F238E27FC236}">
                <a16:creationId xmlns:a16="http://schemas.microsoft.com/office/drawing/2014/main" id="{29D836D0-1CAB-FDBD-2EA5-2E4DDABA9405}"/>
              </a:ext>
            </a:extLst>
          </p:cNvPr>
          <p:cNvSpPr txBox="1"/>
          <p:nvPr/>
        </p:nvSpPr>
        <p:spPr>
          <a:xfrm>
            <a:off x="639595" y="2948841"/>
            <a:ext cx="9506354" cy="1200329"/>
          </a:xfrm>
          <a:prstGeom prst="rect">
            <a:avLst/>
          </a:prstGeom>
          <a:noFill/>
        </p:spPr>
        <p:txBody>
          <a:bodyPr wrap="square">
            <a:spAutoFit/>
          </a:bodyPr>
          <a:lstStyle/>
          <a:p>
            <a:pPr algn="just" rtl="0">
              <a:buNone/>
            </a:pPr>
            <a:endParaRPr lang="fr-FR" sz="1800" b="0" i="0" dirty="0">
              <a:solidFill>
                <a:srgbClr val="000000"/>
              </a:solidFill>
              <a:effectLst/>
              <a:latin typeface="Times New Roman" panose="02020603050405020304" pitchFamily="18" charset="0"/>
            </a:endParaRPr>
          </a:p>
          <a:p>
            <a:pPr algn="just" rtl="0">
              <a:buNone/>
            </a:pPr>
            <a:br>
              <a:rPr lang="fr-FR" sz="1800" b="0" i="0" dirty="0">
                <a:solidFill>
                  <a:srgbClr val="000000"/>
                </a:solidFill>
                <a:effectLst/>
                <a:latin typeface="Times New Roman" panose="02020603050405020304" pitchFamily="18" charset="0"/>
              </a:rPr>
            </a:br>
            <a:r>
              <a:rPr lang="fr-FR" sz="1800" b="0" i="0" dirty="0">
                <a:solidFill>
                  <a:srgbClr val="000000"/>
                </a:solidFill>
                <a:effectLst/>
                <a:latin typeface="Times New Roman, serif"/>
              </a:rPr>
              <a:t>« Allez dans la paix du Christ ! </a:t>
            </a:r>
          </a:p>
          <a:p>
            <a:pPr algn="r" rtl="0">
              <a:buNone/>
            </a:pPr>
            <a:r>
              <a:rPr lang="fr-FR" sz="1800" b="0" i="0" dirty="0">
                <a:solidFill>
                  <a:srgbClr val="000000"/>
                </a:solidFill>
                <a:effectLst/>
                <a:latin typeface="Times New Roman, serif"/>
              </a:rPr>
              <a:t>Nous rendons grâce à Dieu ! »</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3969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D46B2939-22A1-38F3-E21E-B3F13FD6FBE4}"/>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B8AD9052-3F7F-0EFC-E11E-E8817F9E1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32" y="344637"/>
            <a:ext cx="10179147" cy="6870399"/>
          </a:xfrm>
          <a:prstGeom prst="rect">
            <a:avLst/>
          </a:prstGeom>
        </p:spPr>
      </p:pic>
    </p:spTree>
    <p:extLst>
      <p:ext uri="{BB962C8B-B14F-4D97-AF65-F5344CB8AC3E}">
        <p14:creationId xmlns:p14="http://schemas.microsoft.com/office/powerpoint/2010/main" val="138818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884A8C5F-4CA2-F32F-C7F0-0B6786495C8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8E20C17-C614-DBB0-427D-302CA484536A}"/>
              </a:ext>
            </a:extLst>
          </p:cNvPr>
          <p:cNvSpPr txBox="1"/>
          <p:nvPr/>
        </p:nvSpPr>
        <p:spPr>
          <a:xfrm>
            <a:off x="632299" y="607261"/>
            <a:ext cx="9382884" cy="861774"/>
          </a:xfrm>
          <a:prstGeom prst="rect">
            <a:avLst/>
          </a:prstGeom>
          <a:noFill/>
        </p:spPr>
        <p:txBody>
          <a:bodyPr wrap="square">
            <a:spAutoFit/>
          </a:bodyPr>
          <a:lstStyle/>
          <a:p>
            <a:pPr algn="just" rtl="0">
              <a:buNone/>
            </a:pPr>
            <a:r>
              <a:rPr lang="fr-FR" sz="3200" b="1" i="0" dirty="0">
                <a:solidFill>
                  <a:srgbClr val="000000"/>
                </a:solidFill>
                <a:effectLst/>
                <a:latin typeface="Times New Roman, serif"/>
              </a:rPr>
              <a:t>Pour aller plus loin...</a:t>
            </a:r>
            <a:endParaRPr lang="fr-FR" sz="3200" i="0" dirty="0">
              <a:solidFill>
                <a:srgbClr val="000000"/>
              </a:solidFill>
              <a:effectLst/>
              <a:latin typeface="Times New Roman" panose="02020603050405020304" pitchFamily="18" charset="0"/>
            </a:endParaRPr>
          </a:p>
          <a:p>
            <a:pPr algn="just"/>
            <a:endParaRPr lang="fr-FR" sz="1800" b="0" i="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2A33CBE5-115F-6F72-7B6A-319A6C61C5BC}"/>
              </a:ext>
            </a:extLst>
          </p:cNvPr>
          <p:cNvSpPr txBox="1"/>
          <p:nvPr/>
        </p:nvSpPr>
        <p:spPr>
          <a:xfrm>
            <a:off x="1232172" y="1597102"/>
            <a:ext cx="8242568" cy="5355312"/>
          </a:xfrm>
          <a:prstGeom prst="rect">
            <a:avLst/>
          </a:prstGeom>
          <a:noFill/>
        </p:spPr>
        <p:txBody>
          <a:bodyPr wrap="square">
            <a:spAutoFit/>
          </a:bodyPr>
          <a:lstStyle/>
          <a:p>
            <a:pPr algn="just"/>
            <a:r>
              <a:rPr lang="fr-FR" sz="1800" b="0" i="0" dirty="0">
                <a:solidFill>
                  <a:srgbClr val="000000"/>
                </a:solidFill>
                <a:effectLst/>
                <a:latin typeface="Times New Roman" panose="02020603050405020304" pitchFamily="18" charset="0"/>
              </a:rPr>
              <a:t>	</a:t>
            </a:r>
            <a:r>
              <a:rPr lang="fr-FR" i="1" dirty="0">
                <a:solidFill>
                  <a:srgbClr val="000000"/>
                </a:solidFill>
                <a:latin typeface="Times New Roman, serif"/>
              </a:rPr>
              <a:t>Doctrine sur la liturgie</a:t>
            </a:r>
          </a:p>
          <a:p>
            <a:pPr algn="just"/>
            <a:endParaRPr lang="fr-FR" dirty="0">
              <a:solidFill>
                <a:srgbClr val="000000"/>
              </a:solidFill>
              <a:latin typeface="Times New Roman, serif"/>
            </a:endParaRPr>
          </a:p>
          <a:p>
            <a:pPr algn="just"/>
            <a:r>
              <a:rPr lang="fr-FR" dirty="0">
                <a:solidFill>
                  <a:srgbClr val="000000"/>
                </a:solidFill>
                <a:latin typeface="Times New Roman, serif"/>
              </a:rPr>
              <a:t>Pie XII : Encyclique </a:t>
            </a:r>
            <a:r>
              <a:rPr lang="fr-FR" i="1" dirty="0">
                <a:solidFill>
                  <a:srgbClr val="000000"/>
                </a:solidFill>
                <a:latin typeface="Times New Roman, serif"/>
              </a:rPr>
              <a:t>Mediator Dei </a:t>
            </a:r>
            <a:r>
              <a:rPr lang="fr-FR" dirty="0">
                <a:solidFill>
                  <a:srgbClr val="000000"/>
                </a:solidFill>
                <a:latin typeface="Times New Roman, serif"/>
              </a:rPr>
              <a:t>(1947)</a:t>
            </a:r>
          </a:p>
          <a:p>
            <a:pPr algn="just"/>
            <a:endParaRPr lang="fr-FR" dirty="0">
              <a:solidFill>
                <a:srgbClr val="000000"/>
              </a:solidFill>
              <a:latin typeface="Times New Roman, serif"/>
            </a:endParaRPr>
          </a:p>
          <a:p>
            <a:pPr algn="just"/>
            <a:r>
              <a:rPr lang="fr-FR" dirty="0">
                <a:solidFill>
                  <a:srgbClr val="000000"/>
                </a:solidFill>
                <a:latin typeface="Times New Roman, serif"/>
              </a:rPr>
              <a:t>Concile Vatican II : Constitution dogmatique </a:t>
            </a:r>
            <a:r>
              <a:rPr lang="fr-FR" i="1" dirty="0" err="1">
                <a:solidFill>
                  <a:srgbClr val="000000"/>
                </a:solidFill>
                <a:latin typeface="Times New Roman, serif"/>
              </a:rPr>
              <a:t>Sacrosanctum</a:t>
            </a:r>
            <a:r>
              <a:rPr lang="fr-FR" i="1" dirty="0">
                <a:solidFill>
                  <a:srgbClr val="000000"/>
                </a:solidFill>
                <a:latin typeface="Times New Roman, serif"/>
              </a:rPr>
              <a:t> </a:t>
            </a:r>
            <a:r>
              <a:rPr lang="fr-FR" i="1" dirty="0" err="1">
                <a:solidFill>
                  <a:srgbClr val="000000"/>
                </a:solidFill>
                <a:latin typeface="Times New Roman, serif"/>
              </a:rPr>
              <a:t>Concilium</a:t>
            </a:r>
            <a:r>
              <a:rPr lang="fr-FR" i="1" dirty="0">
                <a:solidFill>
                  <a:srgbClr val="000000"/>
                </a:solidFill>
                <a:latin typeface="Times New Roman, serif"/>
              </a:rPr>
              <a:t> </a:t>
            </a:r>
            <a:r>
              <a:rPr lang="fr-FR" dirty="0">
                <a:solidFill>
                  <a:srgbClr val="000000"/>
                </a:solidFill>
                <a:latin typeface="Times New Roman, serif"/>
              </a:rPr>
              <a:t>(1963)</a:t>
            </a:r>
          </a:p>
          <a:p>
            <a:pPr algn="just" rtl="0">
              <a:buNone/>
            </a:pPr>
            <a:endParaRPr lang="fr-FR" dirty="0">
              <a:solidFill>
                <a:srgbClr val="000000"/>
              </a:solidFill>
              <a:latin typeface="Times New Roman" panose="02020603050405020304" pitchFamily="18" charset="0"/>
            </a:endParaRPr>
          </a:p>
          <a:p>
            <a:pPr algn="just" rtl="0">
              <a:buNone/>
            </a:pPr>
            <a:endParaRPr lang="fr-FR" sz="1800" b="0" i="0" dirty="0">
              <a:solidFill>
                <a:srgbClr val="000000"/>
              </a:solidFill>
              <a:effectLst/>
              <a:latin typeface="Times New Roman" panose="02020603050405020304" pitchFamily="18" charset="0"/>
            </a:endParaRPr>
          </a:p>
          <a:p>
            <a:pPr algn="just" rtl="0">
              <a:buNone/>
            </a:pPr>
            <a:r>
              <a:rPr lang="fr-FR" sz="1800" b="0" i="1" dirty="0">
                <a:solidFill>
                  <a:srgbClr val="000000"/>
                </a:solidFill>
                <a:effectLst/>
                <a:latin typeface="Times New Roman, serif"/>
              </a:rPr>
              <a:t>	Doctrine sur l’Eucharistie</a:t>
            </a:r>
          </a:p>
          <a:p>
            <a:pPr algn="just" rtl="0">
              <a:buNone/>
            </a:pP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St Paul VI : Encyclique </a:t>
            </a:r>
            <a:r>
              <a:rPr lang="fr-FR" sz="1800" b="0" i="1" dirty="0">
                <a:solidFill>
                  <a:srgbClr val="000000"/>
                </a:solidFill>
                <a:effectLst/>
                <a:latin typeface="Times New Roman, serif"/>
              </a:rPr>
              <a:t>Mysterium </a:t>
            </a:r>
            <a:r>
              <a:rPr lang="fr-FR" sz="1800" b="0" i="1" dirty="0" err="1">
                <a:solidFill>
                  <a:srgbClr val="000000"/>
                </a:solidFill>
                <a:effectLst/>
                <a:latin typeface="Times New Roman, serif"/>
              </a:rPr>
              <a:t>Fidei</a:t>
            </a:r>
            <a:r>
              <a:rPr lang="fr-FR" sz="1800" b="0" i="1" dirty="0">
                <a:solidFill>
                  <a:srgbClr val="000000"/>
                </a:solidFill>
                <a:effectLst/>
                <a:latin typeface="Times New Roman, serif"/>
              </a:rPr>
              <a:t> </a:t>
            </a:r>
            <a:r>
              <a:rPr lang="fr-FR" sz="1800" b="0" i="0" dirty="0">
                <a:solidFill>
                  <a:srgbClr val="000000"/>
                </a:solidFill>
                <a:effectLst/>
                <a:latin typeface="Times New Roman, serif"/>
              </a:rPr>
              <a:t>(1965)</a:t>
            </a:r>
          </a:p>
          <a:p>
            <a:pPr algn="just" rtl="0">
              <a:buNone/>
            </a:pP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St Jean-Paul II : Encyclique </a:t>
            </a:r>
            <a:r>
              <a:rPr lang="fr-FR" sz="1800" b="0" i="1" dirty="0" err="1">
                <a:solidFill>
                  <a:srgbClr val="000000"/>
                </a:solidFill>
                <a:effectLst/>
                <a:latin typeface="Times New Roman, serif"/>
              </a:rPr>
              <a:t>Ecclesia</a:t>
            </a:r>
            <a:r>
              <a:rPr lang="fr-FR" sz="1800" b="0" i="1" dirty="0">
                <a:solidFill>
                  <a:srgbClr val="000000"/>
                </a:solidFill>
                <a:effectLst/>
                <a:latin typeface="Times New Roman, serif"/>
              </a:rPr>
              <a:t> de </a:t>
            </a:r>
            <a:r>
              <a:rPr lang="fr-FR" sz="1800" b="0" i="1" dirty="0" err="1">
                <a:solidFill>
                  <a:srgbClr val="000000"/>
                </a:solidFill>
                <a:effectLst/>
                <a:latin typeface="Times New Roman, serif"/>
              </a:rPr>
              <a:t>Eucharistia</a:t>
            </a:r>
            <a:r>
              <a:rPr lang="fr-FR" sz="1800" b="0" i="1" dirty="0">
                <a:solidFill>
                  <a:srgbClr val="000000"/>
                </a:solidFill>
                <a:effectLst/>
                <a:latin typeface="Times New Roman, serif"/>
              </a:rPr>
              <a:t> </a:t>
            </a:r>
            <a:r>
              <a:rPr lang="fr-FR" sz="1800" b="0" i="0" dirty="0">
                <a:solidFill>
                  <a:srgbClr val="000000"/>
                </a:solidFill>
                <a:effectLst/>
                <a:latin typeface="Times New Roman, serif"/>
              </a:rPr>
              <a:t>(2003)</a:t>
            </a:r>
            <a:endParaRPr lang="fr-FR" sz="1800" b="0" i="0" dirty="0">
              <a:solidFill>
                <a:srgbClr val="000000"/>
              </a:solidFill>
              <a:effectLst/>
              <a:latin typeface="Times New Roman" panose="02020603050405020304" pitchFamily="18" charset="0"/>
            </a:endParaRPr>
          </a:p>
          <a:p>
            <a:pPr algn="just" rtl="0">
              <a:buNone/>
            </a:pPr>
            <a:br>
              <a:rPr lang="fr-FR" sz="1800" b="0" i="0" dirty="0">
                <a:solidFill>
                  <a:srgbClr val="000000"/>
                </a:solidFill>
                <a:effectLst/>
                <a:latin typeface="Times New Roman" panose="02020603050405020304" pitchFamily="18" charset="0"/>
              </a:rPr>
            </a:br>
            <a:endParaRPr lang="fr-FR" sz="1800" b="0" i="0" dirty="0">
              <a:solidFill>
                <a:srgbClr val="000000"/>
              </a:solidFill>
              <a:effectLst/>
              <a:latin typeface="Times New Roman" panose="02020603050405020304" pitchFamily="18" charset="0"/>
            </a:endParaRPr>
          </a:p>
          <a:p>
            <a:pPr algn="just" rtl="0">
              <a:buNone/>
            </a:pPr>
            <a:r>
              <a:rPr lang="fr-FR" sz="1800" b="0" i="1" dirty="0">
                <a:solidFill>
                  <a:srgbClr val="000000"/>
                </a:solidFill>
                <a:effectLst/>
                <a:latin typeface="Times New Roman, serif"/>
              </a:rPr>
              <a:t>	Liturgie de la Messe</a:t>
            </a:r>
          </a:p>
          <a:p>
            <a:pPr algn="just" rtl="0">
              <a:buNone/>
            </a:pPr>
            <a:endParaRPr lang="fr-FR" sz="1800" b="0" i="1"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PGMR : Présentation Générale du Missel Romain (1969, révisée 2002)</a:t>
            </a:r>
          </a:p>
          <a:p>
            <a:pPr algn="just" rtl="0">
              <a:buNone/>
            </a:pP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Instruction </a:t>
            </a:r>
            <a:r>
              <a:rPr lang="fr-FR" sz="1800" b="0" i="1" dirty="0" err="1">
                <a:solidFill>
                  <a:srgbClr val="000000"/>
                </a:solidFill>
                <a:effectLst/>
                <a:latin typeface="Times New Roman, serif"/>
              </a:rPr>
              <a:t>Redemptionis</a:t>
            </a:r>
            <a:r>
              <a:rPr lang="fr-FR" sz="1800" b="0" i="1" dirty="0">
                <a:solidFill>
                  <a:srgbClr val="000000"/>
                </a:solidFill>
                <a:effectLst/>
                <a:latin typeface="Times New Roman, serif"/>
              </a:rPr>
              <a:t> Sacramentum </a:t>
            </a:r>
            <a:r>
              <a:rPr lang="fr-FR" sz="1800" b="0" i="0" dirty="0">
                <a:solidFill>
                  <a:srgbClr val="000000"/>
                </a:solidFill>
                <a:effectLst/>
                <a:latin typeface="Times New Roman, serif"/>
              </a:rPr>
              <a:t>(2004)</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7314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64BA3DD1-E49D-A96A-474A-75F3C3C72081}"/>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65BF0DD0-C9AB-74BD-01AA-90B7B523D63A}"/>
              </a:ext>
            </a:extLst>
          </p:cNvPr>
          <p:cNvSpPr txBox="1"/>
          <p:nvPr/>
        </p:nvSpPr>
        <p:spPr>
          <a:xfrm>
            <a:off x="386673" y="450183"/>
            <a:ext cx="5345348" cy="1177245"/>
          </a:xfrm>
          <a:prstGeom prst="rect">
            <a:avLst/>
          </a:prstGeom>
          <a:noFill/>
        </p:spPr>
        <p:txBody>
          <a:bodyPr wrap="square">
            <a:spAutoFit/>
          </a:bodyPr>
          <a:lstStyle/>
          <a:p>
            <a:pPr algn="just" rtl="0">
              <a:buNone/>
            </a:pPr>
            <a:r>
              <a:rPr lang="fr-FR" sz="3200" b="1" i="0" dirty="0">
                <a:solidFill>
                  <a:srgbClr val="000000"/>
                </a:solidFill>
                <a:effectLst/>
                <a:latin typeface="Times New Roman, serif"/>
              </a:rPr>
              <a:t>Vivre l’Alliance avec Dieu</a:t>
            </a:r>
            <a:endParaRPr lang="fr-FR" sz="3200" i="0" dirty="0">
              <a:solidFill>
                <a:srgbClr val="000000"/>
              </a:solidFill>
              <a:effectLst/>
              <a:latin typeface="Times New Roman" panose="02020603050405020304" pitchFamily="18" charset="0"/>
            </a:endParaRPr>
          </a:p>
          <a:p>
            <a:pPr algn="just" rtl="0">
              <a:buNone/>
            </a:pPr>
            <a:endParaRPr lang="fr-FR" sz="1000" b="1" i="0" dirty="0">
              <a:solidFill>
                <a:srgbClr val="000000"/>
              </a:solidFill>
              <a:effectLst/>
              <a:latin typeface="Times New Roman, serif"/>
            </a:endParaRPr>
          </a:p>
          <a:p>
            <a:pPr algn="just" rtl="0">
              <a:buNone/>
            </a:pPr>
            <a:r>
              <a:rPr lang="fr-FR" sz="1800" b="1" i="0" dirty="0">
                <a:solidFill>
                  <a:srgbClr val="000000"/>
                </a:solidFill>
                <a:effectLst/>
                <a:latin typeface="Times New Roman, serif"/>
              </a:rPr>
              <a:t>Au centre de l’histoire : </a:t>
            </a:r>
            <a:r>
              <a:rPr lang="fr-FR" sz="2800" b="1" i="0" dirty="0">
                <a:solidFill>
                  <a:srgbClr val="000000"/>
                </a:solidFill>
                <a:effectLst/>
                <a:latin typeface="Times New Roman, serif"/>
              </a:rPr>
              <a:t>Jésus</a:t>
            </a:r>
            <a:endParaRPr lang="fr-FR" sz="1800" i="0" dirty="0">
              <a:solidFill>
                <a:srgbClr val="000000"/>
              </a:solidFill>
              <a:effectLst/>
              <a:latin typeface="Times New Roman" panose="02020603050405020304" pitchFamily="18" charset="0"/>
            </a:endParaRPr>
          </a:p>
        </p:txBody>
      </p:sp>
      <p:sp>
        <p:nvSpPr>
          <p:cNvPr id="12" name="ZoneTexte 11">
            <a:extLst>
              <a:ext uri="{FF2B5EF4-FFF2-40B4-BE49-F238E27FC236}">
                <a16:creationId xmlns:a16="http://schemas.microsoft.com/office/drawing/2014/main" id="{5E7B2B01-78F2-9CA5-299E-E1C4793BAC51}"/>
              </a:ext>
            </a:extLst>
          </p:cNvPr>
          <p:cNvSpPr txBox="1"/>
          <p:nvPr/>
        </p:nvSpPr>
        <p:spPr>
          <a:xfrm>
            <a:off x="386674" y="1934744"/>
            <a:ext cx="6763156" cy="923330"/>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Personnellement</a:t>
            </a:r>
            <a:endParaRPr lang="fr-FR" sz="180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Col 3,17 : « </a:t>
            </a:r>
            <a:r>
              <a:rPr lang="fr-FR" sz="1800" b="1" i="0" dirty="0">
                <a:solidFill>
                  <a:srgbClr val="000000"/>
                </a:solidFill>
                <a:effectLst/>
                <a:latin typeface="Times New Roman, serif"/>
              </a:rPr>
              <a:t>Tout</a:t>
            </a:r>
            <a:r>
              <a:rPr lang="fr-FR" sz="1800" b="0" i="0" dirty="0">
                <a:solidFill>
                  <a:srgbClr val="000000"/>
                </a:solidFill>
                <a:effectLst/>
                <a:latin typeface="Times New Roman, serif"/>
              </a:rPr>
              <a:t> ce que vous dites ou faites, faites-le au nom du Seigneur Jésus, </a:t>
            </a:r>
            <a:r>
              <a:rPr lang="fr-FR" sz="1800" b="1" i="0" dirty="0">
                <a:solidFill>
                  <a:srgbClr val="000000"/>
                </a:solidFill>
                <a:effectLst/>
                <a:latin typeface="Times New Roman, serif"/>
              </a:rPr>
              <a:t>en rendant grâce par lui </a:t>
            </a:r>
            <a:r>
              <a:rPr lang="fr-FR" sz="1800" b="0" i="0" dirty="0">
                <a:solidFill>
                  <a:srgbClr val="000000"/>
                </a:solidFill>
                <a:effectLst/>
                <a:latin typeface="Times New Roman, serif"/>
              </a:rPr>
              <a:t>à Dieu le Père. »</a:t>
            </a:r>
            <a:endParaRPr lang="fr-FR" sz="1800" b="0" i="0" dirty="0">
              <a:solidFill>
                <a:srgbClr val="000000"/>
              </a:solidFill>
              <a:effectLst/>
              <a:latin typeface="Times New Roman" panose="02020603050405020304" pitchFamily="18" charset="0"/>
            </a:endParaRPr>
          </a:p>
        </p:txBody>
      </p:sp>
      <p:sp>
        <p:nvSpPr>
          <p:cNvPr id="14" name="ZoneTexte 13">
            <a:extLst>
              <a:ext uri="{FF2B5EF4-FFF2-40B4-BE49-F238E27FC236}">
                <a16:creationId xmlns:a16="http://schemas.microsoft.com/office/drawing/2014/main" id="{847D1D0A-927D-39E2-02B5-D256FA9D909D}"/>
              </a:ext>
            </a:extLst>
          </p:cNvPr>
          <p:cNvSpPr txBox="1"/>
          <p:nvPr/>
        </p:nvSpPr>
        <p:spPr>
          <a:xfrm>
            <a:off x="386673" y="3017974"/>
            <a:ext cx="6763156" cy="2031325"/>
          </a:xfrm>
          <a:prstGeom prst="rect">
            <a:avLst/>
          </a:prstGeom>
          <a:noFill/>
        </p:spPr>
        <p:txBody>
          <a:bodyPr wrap="square">
            <a:spAutoFit/>
          </a:bodyPr>
          <a:lstStyle/>
          <a:p>
            <a:pPr algn="just" rtl="0">
              <a:buNone/>
            </a:pPr>
            <a:r>
              <a:rPr lang="fr-FR" sz="1800" b="0" i="0" dirty="0" err="1">
                <a:solidFill>
                  <a:srgbClr val="000000"/>
                </a:solidFill>
                <a:effectLst/>
                <a:latin typeface="Times New Roman, serif"/>
              </a:rPr>
              <a:t>Rm</a:t>
            </a:r>
            <a:r>
              <a:rPr lang="fr-FR" sz="1800" b="0" i="0" dirty="0">
                <a:solidFill>
                  <a:srgbClr val="000000"/>
                </a:solidFill>
                <a:effectLst/>
                <a:latin typeface="Times New Roman, serif"/>
              </a:rPr>
              <a:t> 12,1-2 : « Je vous exhorte, frères, par la tendresse de Dieu, à lui présenter votre corps – votre personne tout entière –, en sacrifice vivant, saint, capable de plaire à Dieu : </a:t>
            </a:r>
            <a:r>
              <a:rPr lang="fr-FR" sz="1800" b="1" i="0" dirty="0">
                <a:solidFill>
                  <a:srgbClr val="000000"/>
                </a:solidFill>
                <a:effectLst/>
                <a:latin typeface="Times New Roman, serif"/>
              </a:rPr>
              <a:t>c’est là, pour vous, la juste manière de lui rendre un culte</a:t>
            </a:r>
            <a:r>
              <a:rPr lang="fr-FR" sz="1800" b="0" i="0" dirty="0">
                <a:solidFill>
                  <a:srgbClr val="000000"/>
                </a:solidFill>
                <a:effectLst/>
                <a:latin typeface="Times New Roman, serif"/>
              </a:rPr>
              <a:t>. Ne prenez pas pour modèle le monde présent, mais transformez-vous en renouvelant votre façon de penser pour discerner quelle est la volonté de Dieu : ce qui est bon, ce qui est capable de lui plaire, ce qui est parfait. »</a:t>
            </a:r>
            <a:endParaRPr lang="fr-FR" sz="1800" b="0" i="0" dirty="0">
              <a:solidFill>
                <a:srgbClr val="000000"/>
              </a:solidFill>
              <a:effectLst/>
              <a:latin typeface="Times New Roman" panose="02020603050405020304" pitchFamily="18" charset="0"/>
            </a:endParaRPr>
          </a:p>
        </p:txBody>
      </p:sp>
      <p:sp>
        <p:nvSpPr>
          <p:cNvPr id="16" name="ZoneTexte 15">
            <a:extLst>
              <a:ext uri="{FF2B5EF4-FFF2-40B4-BE49-F238E27FC236}">
                <a16:creationId xmlns:a16="http://schemas.microsoft.com/office/drawing/2014/main" id="{BE94D765-C53C-0D69-B834-6C416149092F}"/>
              </a:ext>
            </a:extLst>
          </p:cNvPr>
          <p:cNvSpPr txBox="1"/>
          <p:nvPr/>
        </p:nvSpPr>
        <p:spPr>
          <a:xfrm>
            <a:off x="386673" y="5209199"/>
            <a:ext cx="10031648" cy="2308324"/>
          </a:xfrm>
          <a:prstGeom prst="rect">
            <a:avLst/>
          </a:prstGeom>
          <a:noFill/>
        </p:spPr>
        <p:txBody>
          <a:bodyPr wrap="square">
            <a:spAutoFit/>
          </a:bodyPr>
          <a:lstStyle/>
          <a:p>
            <a:pPr algn="just" rtl="0">
              <a:buNone/>
            </a:pPr>
            <a:r>
              <a:rPr lang="fr-FR" sz="1800" b="0" i="0" dirty="0" err="1">
                <a:solidFill>
                  <a:srgbClr val="000000"/>
                </a:solidFill>
                <a:effectLst/>
                <a:latin typeface="Times New Roman, serif"/>
              </a:rPr>
              <a:t>Jn</a:t>
            </a:r>
            <a:r>
              <a:rPr lang="fr-FR" sz="1800" b="0" i="0" dirty="0">
                <a:solidFill>
                  <a:srgbClr val="000000"/>
                </a:solidFill>
                <a:effectLst/>
                <a:latin typeface="Times New Roman, serif"/>
              </a:rPr>
              <a:t> 6,53-58 : « Jésus leur dit : « Amen, amen, je vous le dis : si vous ne mangez pas la chair du Fils de l’homme, et si vous ne buvez pas son sang, vous n’avez pas </a:t>
            </a:r>
            <a:r>
              <a:rPr lang="fr-FR" sz="1800" i="0" dirty="0">
                <a:solidFill>
                  <a:srgbClr val="000000"/>
                </a:solidFill>
                <a:effectLst/>
                <a:latin typeface="Times New Roman, serif"/>
              </a:rPr>
              <a:t>la vie en vous</a:t>
            </a:r>
            <a:r>
              <a:rPr lang="fr-FR" sz="1800" b="0" i="0" dirty="0">
                <a:solidFill>
                  <a:srgbClr val="000000"/>
                </a:solidFill>
                <a:effectLst/>
                <a:latin typeface="Times New Roman, serif"/>
              </a:rPr>
              <a:t>. </a:t>
            </a:r>
            <a:r>
              <a:rPr lang="fr-FR" sz="1800" b="1" i="0" dirty="0">
                <a:solidFill>
                  <a:srgbClr val="000000"/>
                </a:solidFill>
                <a:effectLst/>
                <a:latin typeface="Times New Roman, serif"/>
              </a:rPr>
              <a:t>Celui qui mange ma chair et boit mon sang a la vie éternelle</a:t>
            </a:r>
            <a:r>
              <a:rPr lang="fr-FR" sz="1800" b="0" i="0" dirty="0">
                <a:solidFill>
                  <a:srgbClr val="000000"/>
                </a:solidFill>
                <a:effectLst/>
                <a:latin typeface="Times New Roman, serif"/>
              </a:rPr>
              <a:t> ; et moi, je le ressusciterai au dernier jour. En effet, ma chair est la vraie nourriture, et mon sang est la vraie boisson. </a:t>
            </a:r>
            <a:r>
              <a:rPr lang="fr-FR" sz="1800" b="1" i="0" dirty="0">
                <a:solidFill>
                  <a:srgbClr val="000000"/>
                </a:solidFill>
                <a:effectLst/>
                <a:latin typeface="Times New Roman, serif"/>
              </a:rPr>
              <a:t>Celui qui mange ma chair et boit mon sang demeure en moi, et moi, je demeure en lui</a:t>
            </a:r>
            <a:r>
              <a:rPr lang="fr-FR" sz="1800" b="0" i="0" dirty="0">
                <a:solidFill>
                  <a:srgbClr val="000000"/>
                </a:solidFill>
                <a:effectLst/>
                <a:latin typeface="Times New Roman, serif"/>
              </a:rPr>
              <a:t>. De même que le Père, qui est vivant, m’a envoyé, et que moi je vis par le Père, de même </a:t>
            </a:r>
            <a:r>
              <a:rPr lang="fr-FR" sz="1800" b="1" i="0" dirty="0">
                <a:solidFill>
                  <a:srgbClr val="000000"/>
                </a:solidFill>
                <a:effectLst/>
                <a:latin typeface="Times New Roman, serif"/>
              </a:rPr>
              <a:t>celui qui me mange, lui aussi vivra par moi</a:t>
            </a:r>
            <a:r>
              <a:rPr lang="fr-FR" sz="1800" b="0" i="0" dirty="0">
                <a:solidFill>
                  <a:srgbClr val="000000"/>
                </a:solidFill>
                <a:effectLst/>
                <a:latin typeface="Times New Roman, serif"/>
              </a:rPr>
              <a:t>. Tel est le pain qui est descendu du ciel : il n’est pas comme celui que les pères ont mangé. Eux, ils sont morts ; celui qui mange ce pain vivra éternellement. »</a:t>
            </a:r>
            <a:endParaRPr lang="fr-FR" sz="1800" b="0" i="0" dirty="0">
              <a:solidFill>
                <a:srgbClr val="000000"/>
              </a:solidFill>
              <a:effectLst/>
              <a:latin typeface="Times New Roman" panose="02020603050405020304" pitchFamily="18" charset="0"/>
            </a:endParaRPr>
          </a:p>
        </p:txBody>
      </p:sp>
      <p:pic>
        <p:nvPicPr>
          <p:cNvPr id="3" name="Image 2">
            <a:extLst>
              <a:ext uri="{FF2B5EF4-FFF2-40B4-BE49-F238E27FC236}">
                <a16:creationId xmlns:a16="http://schemas.microsoft.com/office/drawing/2014/main" id="{92B572F8-5FDE-3E73-A53F-E1725E0AE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392" y="324124"/>
            <a:ext cx="2963747" cy="3810532"/>
          </a:xfrm>
          <a:prstGeom prst="rect">
            <a:avLst/>
          </a:prstGeom>
        </p:spPr>
      </p:pic>
    </p:spTree>
    <p:extLst>
      <p:ext uri="{BB962C8B-B14F-4D97-AF65-F5344CB8AC3E}">
        <p14:creationId xmlns:p14="http://schemas.microsoft.com/office/powerpoint/2010/main" val="14476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BF2BF548-1B9A-E027-8130-74EFFCA4A25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4ED039B-7285-FFE0-797B-C4CC46BC9361}"/>
              </a:ext>
            </a:extLst>
          </p:cNvPr>
          <p:cNvSpPr txBox="1"/>
          <p:nvPr/>
        </p:nvSpPr>
        <p:spPr>
          <a:xfrm>
            <a:off x="260216" y="265358"/>
            <a:ext cx="5345348" cy="923330"/>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Communautairement :</a:t>
            </a:r>
          </a:p>
          <a:p>
            <a:pPr algn="just" rtl="0">
              <a:buNone/>
            </a:pPr>
            <a:endParaRPr lang="fr-FR" sz="1800" i="0" dirty="0">
              <a:solidFill>
                <a:srgbClr val="000000"/>
              </a:solidFill>
              <a:effectLst/>
              <a:latin typeface="Times New Roman" panose="02020603050405020304" pitchFamily="18" charset="0"/>
            </a:endParaRPr>
          </a:p>
          <a:p>
            <a:pPr algn="just" rtl="0">
              <a:buNone/>
            </a:pPr>
            <a:r>
              <a:rPr lang="fr-FR" sz="1800" b="1" i="0" dirty="0">
                <a:solidFill>
                  <a:srgbClr val="000000"/>
                </a:solidFill>
                <a:effectLst/>
                <a:latin typeface="Times New Roman, serif"/>
              </a:rPr>
              <a:t>un seul peuple, un seul Corps</a:t>
            </a:r>
            <a:endParaRPr lang="fr-FR" sz="1800" i="0" dirty="0">
              <a:solidFill>
                <a:srgbClr val="000000"/>
              </a:solidFill>
              <a:effectLst/>
              <a:latin typeface="Times New Roman" panose="02020603050405020304" pitchFamily="18" charset="0"/>
            </a:endParaRPr>
          </a:p>
        </p:txBody>
      </p:sp>
      <p:pic>
        <p:nvPicPr>
          <p:cNvPr id="5" name="Image 4">
            <a:extLst>
              <a:ext uri="{FF2B5EF4-FFF2-40B4-BE49-F238E27FC236}">
                <a16:creationId xmlns:a16="http://schemas.microsoft.com/office/drawing/2014/main" id="{5EF01301-EB99-9587-CE73-6429EE80A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35" y="1425631"/>
            <a:ext cx="8475142" cy="4708412"/>
          </a:xfrm>
          <a:prstGeom prst="rect">
            <a:avLst/>
          </a:prstGeom>
        </p:spPr>
      </p:pic>
      <p:sp>
        <p:nvSpPr>
          <p:cNvPr id="4" name="ZoneTexte 3">
            <a:extLst>
              <a:ext uri="{FF2B5EF4-FFF2-40B4-BE49-F238E27FC236}">
                <a16:creationId xmlns:a16="http://schemas.microsoft.com/office/drawing/2014/main" id="{114FFAB0-2AF5-161E-F546-4C3552CD6245}"/>
              </a:ext>
            </a:extLst>
          </p:cNvPr>
          <p:cNvSpPr txBox="1"/>
          <p:nvPr/>
        </p:nvSpPr>
        <p:spPr>
          <a:xfrm>
            <a:off x="1108335" y="6458535"/>
            <a:ext cx="8475142" cy="461665"/>
          </a:xfrm>
          <a:prstGeom prst="rect">
            <a:avLst/>
          </a:prstGeom>
          <a:noFill/>
        </p:spPr>
        <p:txBody>
          <a:bodyPr wrap="square">
            <a:spAutoFit/>
          </a:bodyPr>
          <a:lstStyle/>
          <a:p>
            <a:pPr algn="ctr" rtl="0">
              <a:buNone/>
            </a:pPr>
            <a:r>
              <a:rPr lang="fr-FR" sz="2400" b="0" i="1" dirty="0">
                <a:solidFill>
                  <a:srgbClr val="000000"/>
                </a:solidFill>
                <a:effectLst/>
                <a:latin typeface="Times New Roman, serif"/>
              </a:rPr>
              <a:t>un même Culte public, communautaire, visible</a:t>
            </a:r>
            <a:endParaRPr lang="fr-FR" sz="2400" b="0" i="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858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025704C3-A5B7-9118-EDDE-28A7FB7CB69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D0EC86B-E765-85D7-B11F-8E2B91BF1CE1}"/>
              </a:ext>
            </a:extLst>
          </p:cNvPr>
          <p:cNvSpPr txBox="1"/>
          <p:nvPr/>
        </p:nvSpPr>
        <p:spPr>
          <a:xfrm>
            <a:off x="260216" y="265358"/>
            <a:ext cx="7580278" cy="584775"/>
          </a:xfrm>
          <a:prstGeom prst="rect">
            <a:avLst/>
          </a:prstGeom>
          <a:noFill/>
        </p:spPr>
        <p:txBody>
          <a:bodyPr wrap="square">
            <a:spAutoFit/>
          </a:bodyPr>
          <a:lstStyle/>
          <a:p>
            <a:pPr algn="just" rtl="0">
              <a:buNone/>
            </a:pPr>
            <a:r>
              <a:rPr lang="fr-FR" sz="3200" b="1" i="0" dirty="0">
                <a:solidFill>
                  <a:srgbClr val="000000"/>
                </a:solidFill>
                <a:effectLst/>
                <a:latin typeface="Times New Roman, serif"/>
              </a:rPr>
              <a:t>Le culte des chrétiens : l’Eucharistie</a:t>
            </a:r>
            <a:endParaRPr lang="fr-FR" sz="3200" i="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D10AAD09-F9DD-4F8A-5CEB-AC6178514692}"/>
              </a:ext>
            </a:extLst>
          </p:cNvPr>
          <p:cNvSpPr txBox="1"/>
          <p:nvPr/>
        </p:nvSpPr>
        <p:spPr>
          <a:xfrm>
            <a:off x="260215" y="1141326"/>
            <a:ext cx="8922695" cy="461665"/>
          </a:xfrm>
          <a:prstGeom prst="rect">
            <a:avLst/>
          </a:prstGeom>
          <a:noFill/>
        </p:spPr>
        <p:txBody>
          <a:bodyPr wrap="square">
            <a:spAutoFit/>
          </a:bodyPr>
          <a:lstStyle/>
          <a:p>
            <a:pPr algn="just" rtl="0">
              <a:buNone/>
            </a:pPr>
            <a:r>
              <a:rPr lang="fr-FR" sz="2400" i="1" dirty="0">
                <a:solidFill>
                  <a:srgbClr val="000000"/>
                </a:solidFill>
                <a:latin typeface="Times New Roman, serif"/>
              </a:rPr>
              <a:t>S</a:t>
            </a:r>
            <a:r>
              <a:rPr lang="fr-FR" sz="2400" b="0" i="1" dirty="0">
                <a:solidFill>
                  <a:srgbClr val="000000"/>
                </a:solidFill>
                <a:effectLst/>
                <a:latin typeface="Times New Roman, serif"/>
              </a:rPr>
              <a:t>ource et sommet de la vie chrétienne</a:t>
            </a:r>
            <a:endParaRPr lang="fr-FR" sz="2400" b="0" i="1"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9D82AE63-653C-7A97-FF67-621D6635AA82}"/>
              </a:ext>
            </a:extLst>
          </p:cNvPr>
          <p:cNvSpPr txBox="1"/>
          <p:nvPr/>
        </p:nvSpPr>
        <p:spPr>
          <a:xfrm>
            <a:off x="814691" y="1894184"/>
            <a:ext cx="8484951" cy="830997"/>
          </a:xfrm>
          <a:prstGeom prst="rect">
            <a:avLst/>
          </a:prstGeom>
          <a:noFill/>
        </p:spPr>
        <p:txBody>
          <a:bodyPr wrap="square">
            <a:spAutoFit/>
          </a:bodyPr>
          <a:lstStyle/>
          <a:p>
            <a:pPr algn="just" rtl="0">
              <a:buNone/>
            </a:pPr>
            <a:r>
              <a:rPr lang="fr-FR" sz="2400" b="0" i="1" dirty="0">
                <a:solidFill>
                  <a:srgbClr val="000000"/>
                </a:solidFill>
                <a:effectLst/>
                <a:latin typeface="Times New Roman, serif"/>
              </a:rPr>
              <a:t>L’Église fait l’eucharistie / l’eucharistie fait l’Église : </a:t>
            </a:r>
          </a:p>
          <a:p>
            <a:pPr algn="just" rtl="0">
              <a:buNone/>
            </a:pPr>
            <a:r>
              <a:rPr lang="fr-FR" sz="2400" b="0" i="1" dirty="0">
                <a:solidFill>
                  <a:srgbClr val="000000"/>
                </a:solidFill>
                <a:effectLst/>
                <a:latin typeface="Times New Roman, serif"/>
              </a:rPr>
              <a:t>nous devenons ce que nous recevons, le Corps du Christ.</a:t>
            </a:r>
            <a:endParaRPr lang="fr-FR" sz="2400" b="0" i="1"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C7F91E9E-348C-349F-5C19-43146C127C2A}"/>
              </a:ext>
            </a:extLst>
          </p:cNvPr>
          <p:cNvSpPr txBox="1"/>
          <p:nvPr/>
        </p:nvSpPr>
        <p:spPr>
          <a:xfrm>
            <a:off x="6760722" y="3943300"/>
            <a:ext cx="3764605" cy="1569660"/>
          </a:xfrm>
          <a:prstGeom prst="rect">
            <a:avLst/>
          </a:prstGeom>
          <a:noFill/>
        </p:spPr>
        <p:txBody>
          <a:bodyPr wrap="square">
            <a:spAutoFit/>
          </a:bodyPr>
          <a:lstStyle/>
          <a:p>
            <a:pPr algn="ctr" rtl="0">
              <a:buNone/>
            </a:pPr>
            <a:r>
              <a:rPr lang="fr-FR" sz="2400" b="0" i="1" dirty="0">
                <a:solidFill>
                  <a:srgbClr val="000000"/>
                </a:solidFill>
                <a:effectLst/>
                <a:latin typeface="Times New Roman, serif"/>
              </a:rPr>
              <a:t>Témoignage de </a:t>
            </a:r>
          </a:p>
          <a:p>
            <a:pPr algn="ctr" rtl="0">
              <a:buNone/>
            </a:pPr>
            <a:r>
              <a:rPr lang="fr-FR" sz="2400" i="1" dirty="0">
                <a:solidFill>
                  <a:srgbClr val="000000"/>
                </a:solidFill>
                <a:latin typeface="Times New Roman, serif"/>
              </a:rPr>
              <a:t>s</a:t>
            </a:r>
            <a:r>
              <a:rPr lang="fr-FR" sz="2400" b="0" i="1" dirty="0">
                <a:solidFill>
                  <a:srgbClr val="000000"/>
                </a:solidFill>
                <a:effectLst/>
                <a:latin typeface="Times New Roman, serif"/>
              </a:rPr>
              <a:t>aint Justin de Naplouse</a:t>
            </a:r>
          </a:p>
          <a:p>
            <a:pPr algn="just" rtl="0">
              <a:buNone/>
            </a:pPr>
            <a:endParaRPr lang="fr-FR" sz="2400" i="1" dirty="0">
              <a:solidFill>
                <a:srgbClr val="000000"/>
              </a:solidFill>
              <a:latin typeface="Times New Roman, serif"/>
            </a:endParaRPr>
          </a:p>
          <a:p>
            <a:pPr algn="r" rtl="0">
              <a:buNone/>
            </a:pPr>
            <a:r>
              <a:rPr lang="fr-FR" sz="2400" b="0" i="1" dirty="0">
                <a:solidFill>
                  <a:srgbClr val="000000"/>
                </a:solidFill>
                <a:effectLst/>
                <a:latin typeface="Times New Roman, serif"/>
              </a:rPr>
              <a:t>(vers 150)</a:t>
            </a:r>
            <a:endParaRPr lang="fr-FR" sz="2400" b="0" i="1" dirty="0">
              <a:solidFill>
                <a:srgbClr val="000000"/>
              </a:solidFill>
              <a:effectLst/>
              <a:latin typeface="Times New Roman" panose="02020603050405020304" pitchFamily="18" charset="0"/>
            </a:endParaRPr>
          </a:p>
        </p:txBody>
      </p:sp>
      <p:pic>
        <p:nvPicPr>
          <p:cNvPr id="12" name="Image 11">
            <a:extLst>
              <a:ext uri="{FF2B5EF4-FFF2-40B4-BE49-F238E27FC236}">
                <a16:creationId xmlns:a16="http://schemas.microsoft.com/office/drawing/2014/main" id="{AA7756C3-06DE-87D6-ED20-0B0F3E5F9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62" y="3340185"/>
            <a:ext cx="6092758" cy="3351017"/>
          </a:xfrm>
          <a:prstGeom prst="rect">
            <a:avLst/>
          </a:prstGeom>
        </p:spPr>
      </p:pic>
    </p:spTree>
    <p:extLst>
      <p:ext uri="{BB962C8B-B14F-4D97-AF65-F5344CB8AC3E}">
        <p14:creationId xmlns:p14="http://schemas.microsoft.com/office/powerpoint/2010/main" val="396524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D000DED2-C921-31CF-A662-1D78925A38A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BF0A353-AF2C-9239-B032-5059E52AEFCB}"/>
              </a:ext>
            </a:extLst>
          </p:cNvPr>
          <p:cNvSpPr txBox="1"/>
          <p:nvPr/>
        </p:nvSpPr>
        <p:spPr>
          <a:xfrm>
            <a:off x="308854" y="304747"/>
            <a:ext cx="6442142"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Les caractères du développement de la liturgie</a:t>
            </a:r>
            <a:endParaRPr lang="fr-FR" sz="1800" b="1"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47E38B13-603B-B141-A835-269E0BA13403}"/>
              </a:ext>
            </a:extLst>
          </p:cNvPr>
          <p:cNvSpPr txBox="1"/>
          <p:nvPr/>
        </p:nvSpPr>
        <p:spPr>
          <a:xfrm>
            <a:off x="649322" y="1036633"/>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Développement harmonieux, organique</a:t>
            </a:r>
            <a:endParaRPr lang="fr-FR" sz="1800" b="0" dirty="0">
              <a:solidFill>
                <a:srgbClr val="000000"/>
              </a:solidFill>
              <a:effectLst/>
              <a:latin typeface="Times New Roman" panose="02020603050405020304" pitchFamily="18" charset="0"/>
            </a:endParaRPr>
          </a:p>
        </p:txBody>
      </p:sp>
      <p:pic>
        <p:nvPicPr>
          <p:cNvPr id="7" name="Image 6">
            <a:extLst>
              <a:ext uri="{FF2B5EF4-FFF2-40B4-BE49-F238E27FC236}">
                <a16:creationId xmlns:a16="http://schemas.microsoft.com/office/drawing/2014/main" id="{3935B038-5284-0960-5183-BAC4D86DA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127" y="666996"/>
            <a:ext cx="1229660" cy="1108605"/>
          </a:xfrm>
          <a:prstGeom prst="rect">
            <a:avLst/>
          </a:prstGeom>
        </p:spPr>
      </p:pic>
      <p:sp>
        <p:nvSpPr>
          <p:cNvPr id="8" name="ZoneTexte 7">
            <a:extLst>
              <a:ext uri="{FF2B5EF4-FFF2-40B4-BE49-F238E27FC236}">
                <a16:creationId xmlns:a16="http://schemas.microsoft.com/office/drawing/2014/main" id="{FFA215ED-B626-F013-B00A-8F42FA89C7DC}"/>
              </a:ext>
            </a:extLst>
          </p:cNvPr>
          <p:cNvSpPr txBox="1"/>
          <p:nvPr/>
        </p:nvSpPr>
        <p:spPr>
          <a:xfrm>
            <a:off x="7795906" y="1673845"/>
            <a:ext cx="1562102" cy="369332"/>
          </a:xfrm>
          <a:prstGeom prst="rect">
            <a:avLst/>
          </a:prstGeom>
          <a:noFill/>
        </p:spPr>
        <p:txBody>
          <a:bodyPr wrap="square">
            <a:spAutoFit/>
          </a:bodyPr>
          <a:lstStyle/>
          <a:p>
            <a:pPr algn="just" rtl="0">
              <a:buNone/>
            </a:pPr>
            <a:r>
              <a:rPr lang="fr-FR" sz="1800" b="0" i="1" dirty="0">
                <a:solidFill>
                  <a:srgbClr val="000000"/>
                </a:solidFill>
                <a:effectLst/>
                <a:latin typeface="Times New Roman, serif"/>
              </a:rPr>
              <a:t>archéologisme</a:t>
            </a:r>
            <a:endParaRPr lang="fr-FR" sz="1800" b="0" i="0" dirty="0">
              <a:solidFill>
                <a:srgbClr val="000000"/>
              </a:solidFill>
              <a:effectLst/>
              <a:latin typeface="Times New Roman" panose="02020603050405020304" pitchFamily="18" charset="0"/>
            </a:endParaRPr>
          </a:p>
        </p:txBody>
      </p:sp>
      <p:sp>
        <p:nvSpPr>
          <p:cNvPr id="10" name="ZoneTexte 9">
            <a:extLst>
              <a:ext uri="{FF2B5EF4-FFF2-40B4-BE49-F238E27FC236}">
                <a16:creationId xmlns:a16="http://schemas.microsoft.com/office/drawing/2014/main" id="{074BCF43-C7F0-857E-AA95-C44557E386AD}"/>
              </a:ext>
            </a:extLst>
          </p:cNvPr>
          <p:cNvSpPr txBox="1"/>
          <p:nvPr/>
        </p:nvSpPr>
        <p:spPr>
          <a:xfrm>
            <a:off x="1730692" y="1753670"/>
            <a:ext cx="3387657" cy="461665"/>
          </a:xfrm>
          <a:prstGeom prst="rect">
            <a:avLst/>
          </a:prstGeom>
          <a:noFill/>
        </p:spPr>
        <p:txBody>
          <a:bodyPr wrap="square">
            <a:spAutoFit/>
          </a:bodyPr>
          <a:lstStyle/>
          <a:p>
            <a:pPr algn="just" rtl="0">
              <a:buNone/>
            </a:pPr>
            <a:r>
              <a:rPr lang="fr-FR" sz="2400" b="0" i="1" dirty="0">
                <a:solidFill>
                  <a:srgbClr val="000000"/>
                </a:solidFill>
                <a:effectLst/>
                <a:latin typeface="Times New Roman, serif"/>
              </a:rPr>
              <a:t>Lex </a:t>
            </a:r>
            <a:r>
              <a:rPr lang="fr-FR" sz="2400" b="0" i="1" dirty="0" err="1">
                <a:solidFill>
                  <a:srgbClr val="000000"/>
                </a:solidFill>
                <a:effectLst/>
                <a:latin typeface="Times New Roman, serif"/>
              </a:rPr>
              <a:t>orandi</a:t>
            </a:r>
            <a:r>
              <a:rPr lang="fr-FR" sz="2400" b="0" i="1" dirty="0">
                <a:solidFill>
                  <a:srgbClr val="000000"/>
                </a:solidFill>
                <a:effectLst/>
                <a:latin typeface="Times New Roman, serif"/>
              </a:rPr>
              <a:t>, Lex </a:t>
            </a:r>
            <a:r>
              <a:rPr lang="fr-FR" sz="2400" b="0" i="1" dirty="0" err="1">
                <a:solidFill>
                  <a:srgbClr val="000000"/>
                </a:solidFill>
                <a:effectLst/>
                <a:latin typeface="Times New Roman, serif"/>
              </a:rPr>
              <a:t>credendi</a:t>
            </a:r>
            <a:endParaRPr lang="fr-FR" sz="2400" b="0" dirty="0">
              <a:solidFill>
                <a:srgbClr val="000000"/>
              </a:solidFill>
              <a:effectLst/>
              <a:latin typeface="Times New Roman" panose="02020603050405020304" pitchFamily="18" charset="0"/>
            </a:endParaRPr>
          </a:p>
        </p:txBody>
      </p:sp>
      <p:sp>
        <p:nvSpPr>
          <p:cNvPr id="14" name="ZoneTexte 13">
            <a:extLst>
              <a:ext uri="{FF2B5EF4-FFF2-40B4-BE49-F238E27FC236}">
                <a16:creationId xmlns:a16="http://schemas.microsoft.com/office/drawing/2014/main" id="{E7DAB74F-2BCC-80F5-FC06-B4343A35F6CC}"/>
              </a:ext>
            </a:extLst>
          </p:cNvPr>
          <p:cNvSpPr txBox="1"/>
          <p:nvPr/>
        </p:nvSpPr>
        <p:spPr>
          <a:xfrm>
            <a:off x="2108471" y="2523652"/>
            <a:ext cx="7979112" cy="646331"/>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Les rites manifesteront une </a:t>
            </a:r>
            <a:r>
              <a:rPr lang="fr-FR" sz="1800" b="1" i="0" dirty="0">
                <a:solidFill>
                  <a:srgbClr val="000000"/>
                </a:solidFill>
                <a:effectLst/>
                <a:latin typeface="Times New Roman, serif"/>
              </a:rPr>
              <a:t>noble simplicité </a:t>
            </a:r>
            <a:r>
              <a:rPr lang="fr-FR" sz="1800" b="0" i="0" dirty="0">
                <a:solidFill>
                  <a:srgbClr val="000000"/>
                </a:solidFill>
                <a:effectLst/>
                <a:latin typeface="Times New Roman, serif"/>
              </a:rPr>
              <a:t>: ils seront courts, clairs, exempts de répétitions inutiles, adaptés à la capacité de </a:t>
            </a:r>
            <a:r>
              <a:rPr lang="fr-FR" sz="1800" b="1" i="0" dirty="0">
                <a:solidFill>
                  <a:srgbClr val="000000"/>
                </a:solidFill>
                <a:effectLst/>
                <a:latin typeface="Times New Roman, serif"/>
              </a:rPr>
              <a:t>compréhension</a:t>
            </a:r>
            <a:r>
              <a:rPr lang="fr-FR" sz="1800" b="0" i="0" dirty="0">
                <a:solidFill>
                  <a:srgbClr val="000000"/>
                </a:solidFill>
                <a:effectLst/>
                <a:latin typeface="Times New Roman, serif"/>
              </a:rPr>
              <a:t> des fidèles. »</a:t>
            </a:r>
            <a:endParaRPr lang="fr-FR" sz="1800" b="0" i="0" dirty="0">
              <a:solidFill>
                <a:srgbClr val="000000"/>
              </a:solidFill>
              <a:effectLst/>
              <a:latin typeface="Times New Roman" panose="02020603050405020304" pitchFamily="18" charset="0"/>
            </a:endParaRPr>
          </a:p>
        </p:txBody>
      </p:sp>
      <p:sp>
        <p:nvSpPr>
          <p:cNvPr id="16" name="ZoneTexte 15">
            <a:extLst>
              <a:ext uri="{FF2B5EF4-FFF2-40B4-BE49-F238E27FC236}">
                <a16:creationId xmlns:a16="http://schemas.microsoft.com/office/drawing/2014/main" id="{DBFC3B2C-F048-9991-8857-11C911DDBF16}"/>
              </a:ext>
            </a:extLst>
          </p:cNvPr>
          <p:cNvSpPr txBox="1"/>
          <p:nvPr/>
        </p:nvSpPr>
        <p:spPr>
          <a:xfrm>
            <a:off x="456542" y="3346823"/>
            <a:ext cx="9778729" cy="923330"/>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La Mère Église désire ardemment que tous les fidèles soient amenés à cette </a:t>
            </a:r>
            <a:r>
              <a:rPr lang="fr-FR" sz="1800" b="1" i="0" dirty="0">
                <a:solidFill>
                  <a:srgbClr val="000000"/>
                </a:solidFill>
                <a:effectLst/>
                <a:latin typeface="Times New Roman, serif"/>
              </a:rPr>
              <a:t>participation pleine, consciente et active</a:t>
            </a:r>
            <a:r>
              <a:rPr lang="fr-FR" sz="1800" b="0" i="0" dirty="0">
                <a:solidFill>
                  <a:srgbClr val="000000"/>
                </a:solidFill>
                <a:effectLst/>
                <a:latin typeface="Times New Roman, serif"/>
              </a:rPr>
              <a:t> aux célébrations liturgiques, qui est demandée par la nature même de la liturgie ; et à laquelle, en vertu de leur baptême, le peuple chrétien a droit et obligation. »</a:t>
            </a:r>
            <a:endParaRPr lang="fr-FR" sz="1800" b="0" i="0" dirty="0">
              <a:solidFill>
                <a:srgbClr val="000000"/>
              </a:solidFill>
              <a:effectLst/>
              <a:latin typeface="Times New Roman" panose="02020603050405020304" pitchFamily="18" charset="0"/>
            </a:endParaRPr>
          </a:p>
        </p:txBody>
      </p:sp>
      <p:sp>
        <p:nvSpPr>
          <p:cNvPr id="18" name="ZoneTexte 17">
            <a:extLst>
              <a:ext uri="{FF2B5EF4-FFF2-40B4-BE49-F238E27FC236}">
                <a16:creationId xmlns:a16="http://schemas.microsoft.com/office/drawing/2014/main" id="{ABF9523C-4DB1-4409-EC3B-51DCFF8B169C}"/>
              </a:ext>
            </a:extLst>
          </p:cNvPr>
          <p:cNvSpPr txBox="1"/>
          <p:nvPr/>
        </p:nvSpPr>
        <p:spPr>
          <a:xfrm>
            <a:off x="308854" y="4593168"/>
            <a:ext cx="10148379" cy="2585323"/>
          </a:xfrm>
          <a:prstGeom prst="rect">
            <a:avLst/>
          </a:prstGeom>
          <a:noFill/>
        </p:spPr>
        <p:txBody>
          <a:bodyPr wrap="square">
            <a:spAutoFit/>
          </a:bodyPr>
          <a:lstStyle/>
          <a:p>
            <a:pPr algn="just" rtl="0">
              <a:buNone/>
            </a:pPr>
            <a:r>
              <a:rPr lang="fr-FR" sz="1800" b="0" i="0" u="sng" dirty="0">
                <a:solidFill>
                  <a:srgbClr val="000000"/>
                </a:solidFill>
                <a:effectLst/>
                <a:latin typeface="Times New Roman, serif"/>
              </a:rPr>
              <a:t>La langue liturgique</a:t>
            </a:r>
          </a:p>
          <a:p>
            <a:pPr algn="just" rtl="0">
              <a:buNone/>
            </a:pPr>
            <a:endParaRPr lang="fr-FR" sz="1800" b="0" i="0" u="sng" dirty="0">
              <a:solidFill>
                <a:srgbClr val="000000"/>
              </a:solidFill>
              <a:effectLst/>
              <a:latin typeface="Times New Roman, serif"/>
            </a:endParaRPr>
          </a:p>
          <a:p>
            <a:pPr algn="just" rtl="0">
              <a:buNone/>
            </a:pPr>
            <a:r>
              <a:rPr lang="fr-FR" sz="1800" b="0" i="0" dirty="0">
                <a:solidFill>
                  <a:srgbClr val="000000"/>
                </a:solidFill>
                <a:effectLst/>
                <a:latin typeface="Times New Roman, serif"/>
              </a:rPr>
              <a:t>Grec </a:t>
            </a:r>
            <a:r>
              <a:rPr lang="fr-FR" sz="1800" b="0" i="0" dirty="0">
                <a:solidFill>
                  <a:srgbClr val="000000"/>
                </a:solidFill>
                <a:effectLst/>
                <a:latin typeface="Times New Roman, serif"/>
                <a:sym typeface="Wingdings" panose="05000000000000000000" pitchFamily="2" charset="2"/>
              </a:rPr>
              <a:t> </a:t>
            </a:r>
            <a:r>
              <a:rPr lang="fr-FR" sz="1800" b="0" i="0" dirty="0">
                <a:solidFill>
                  <a:srgbClr val="000000"/>
                </a:solidFill>
                <a:effectLst/>
                <a:latin typeface="Times New Roman, serif"/>
              </a:rPr>
              <a:t>jusqu’au milieu du IIIème siècle</a:t>
            </a:r>
            <a:endParaRPr lang="fr-FR" dirty="0">
              <a:solidFill>
                <a:srgbClr val="000000"/>
              </a:solidFill>
              <a:latin typeface="Times New Roman, serif"/>
            </a:endParaRPr>
          </a:p>
          <a:p>
            <a:pPr algn="just" rtl="0">
              <a:buNone/>
            </a:pPr>
            <a:r>
              <a:rPr lang="fr-FR" sz="1800" b="0" i="0" dirty="0">
                <a:solidFill>
                  <a:srgbClr val="000000"/>
                </a:solidFill>
                <a:effectLst/>
                <a:latin typeface="Times New Roman, serif"/>
              </a:rPr>
              <a:t>Latin </a:t>
            </a:r>
            <a:r>
              <a:rPr lang="fr-FR" sz="1800" b="0" i="0" dirty="0">
                <a:solidFill>
                  <a:srgbClr val="000000"/>
                </a:solidFill>
                <a:effectLst/>
                <a:latin typeface="Times New Roman, serif"/>
                <a:sym typeface="Wingdings" panose="05000000000000000000" pitchFamily="2" charset="2"/>
              </a:rPr>
              <a:t> au </a:t>
            </a:r>
            <a:r>
              <a:rPr lang="fr-FR" sz="1800" b="0" i="0" dirty="0">
                <a:solidFill>
                  <a:srgbClr val="000000"/>
                </a:solidFill>
                <a:effectLst/>
                <a:latin typeface="Times New Roman, serif"/>
              </a:rPr>
              <a:t>milieu du IVème siècle tout en latin</a:t>
            </a:r>
          </a:p>
          <a:p>
            <a:pPr algn="just" rtl="0">
              <a:buNone/>
            </a:pPr>
            <a:r>
              <a:rPr lang="fr-FR" dirty="0">
                <a:solidFill>
                  <a:srgbClr val="000000"/>
                </a:solidFill>
                <a:latin typeface="Times New Roman, serif"/>
              </a:rPr>
              <a:t>Langues vernaculaires </a:t>
            </a:r>
            <a:r>
              <a:rPr lang="fr-FR" dirty="0">
                <a:solidFill>
                  <a:srgbClr val="000000"/>
                </a:solidFill>
                <a:latin typeface="Times New Roman, serif"/>
                <a:sym typeface="Wingdings" panose="05000000000000000000" pitchFamily="2" charset="2"/>
              </a:rPr>
              <a:t> au milieu du XXème siècle, puis réforme après Vatican II</a:t>
            </a:r>
            <a:endParaRPr lang="fr-FR" sz="1800" b="0" i="0" dirty="0">
              <a:solidFill>
                <a:srgbClr val="000000"/>
              </a:solidFill>
              <a:effectLst/>
              <a:latin typeface="Times New Roman" panose="02020603050405020304" pitchFamily="18" charset="0"/>
            </a:endParaRPr>
          </a:p>
          <a:p>
            <a:pPr algn="just" rtl="0">
              <a:buNone/>
            </a:pPr>
            <a:endParaRPr lang="fr-FR" sz="1800" b="0" i="0" dirty="0">
              <a:solidFill>
                <a:srgbClr val="000000"/>
              </a:solidFill>
              <a:effectLst/>
              <a:latin typeface="Times New Roman, serif"/>
            </a:endParaRPr>
          </a:p>
          <a:p>
            <a:pPr algn="just" rtl="0">
              <a:buNone/>
            </a:pPr>
            <a:r>
              <a:rPr lang="fr-FR" sz="1800" b="0" i="0" dirty="0">
                <a:solidFill>
                  <a:srgbClr val="000000"/>
                </a:solidFill>
                <a:effectLst/>
                <a:latin typeface="Times New Roman, serif"/>
              </a:rPr>
              <a:t>« L’usage de la langue latine sera conservé dans les rites latins, sauf droit particulier. – Mais il pourra être donné une place plus large à la langue du pays, surtout dans les lectures et les monitions, et dans certaines prières et chants. »</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65528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4"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8DC329D9-CC62-2A64-D680-A12BD2FE529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2602FE4-F82E-F411-7907-ACC67AAD06C3}"/>
              </a:ext>
            </a:extLst>
          </p:cNvPr>
          <p:cNvSpPr txBox="1"/>
          <p:nvPr/>
        </p:nvSpPr>
        <p:spPr>
          <a:xfrm>
            <a:off x="525294" y="547541"/>
            <a:ext cx="9883302" cy="1477328"/>
          </a:xfrm>
          <a:prstGeom prst="rect">
            <a:avLst/>
          </a:prstGeom>
          <a:noFill/>
        </p:spPr>
        <p:txBody>
          <a:bodyPr wrap="square">
            <a:spAutoFit/>
          </a:bodyPr>
          <a:lstStyle/>
          <a:p>
            <a:pPr algn="just" rtl="0">
              <a:buNone/>
            </a:pPr>
            <a:r>
              <a:rPr lang="fr-FR" sz="1800" b="0" i="0" u="sng" dirty="0">
                <a:solidFill>
                  <a:srgbClr val="000000"/>
                </a:solidFill>
                <a:effectLst/>
                <a:latin typeface="Times New Roman, serif"/>
              </a:rPr>
              <a:t>La codification de la prière</a:t>
            </a:r>
          </a:p>
          <a:p>
            <a:pPr algn="just" rtl="0">
              <a:buNone/>
            </a:pPr>
            <a:endParaRPr lang="fr-FR" sz="1800" b="0" i="0" dirty="0">
              <a:solidFill>
                <a:srgbClr val="000000"/>
              </a:solidFill>
              <a:effectLst/>
              <a:latin typeface="Times New Roman, serif"/>
            </a:endParaRPr>
          </a:p>
          <a:p>
            <a:pPr algn="just" rtl="0">
              <a:buNone/>
            </a:pPr>
            <a:r>
              <a:rPr lang="fr-FR" sz="1800" b="0" i="0" dirty="0">
                <a:solidFill>
                  <a:srgbClr val="000000"/>
                </a:solidFill>
                <a:effectLst/>
                <a:latin typeface="Times New Roman, serif"/>
              </a:rPr>
              <a:t>St Justin : « Celui qui préside fait monter au ciel des prières et des actions de grâce, autant qu'il en est capable »</a:t>
            </a:r>
          </a:p>
          <a:p>
            <a:pPr algn="just" rtl="0">
              <a:buNone/>
            </a:pPr>
            <a:endParaRPr lang="fr-FR" sz="1800" b="0" i="0" dirty="0">
              <a:solidFill>
                <a:srgbClr val="000000"/>
              </a:solidFill>
              <a:effectLst/>
              <a:latin typeface="Times New Roman, serif"/>
            </a:endParaRPr>
          </a:p>
        </p:txBody>
      </p:sp>
      <p:sp>
        <p:nvSpPr>
          <p:cNvPr id="4" name="ZoneTexte 3">
            <a:extLst>
              <a:ext uri="{FF2B5EF4-FFF2-40B4-BE49-F238E27FC236}">
                <a16:creationId xmlns:a16="http://schemas.microsoft.com/office/drawing/2014/main" id="{5CA43954-77E7-ABC2-9A02-45B8139B570F}"/>
              </a:ext>
            </a:extLst>
          </p:cNvPr>
          <p:cNvSpPr txBox="1"/>
          <p:nvPr/>
        </p:nvSpPr>
        <p:spPr>
          <a:xfrm>
            <a:off x="525293" y="2230823"/>
            <a:ext cx="9883301" cy="923330"/>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Concile Vatican II : « L’organisation de la sainte liturgie dépend uniquement de l’autorité de l’Église, c’est-à-dire du Siège apostolique et, selon les règles du droit, de l’évêque… Nul autre, pas même le prêtre, ne peut, de sa propre initiative, ajouter, enlever ou changer quoi que ce soit dans la liturgie. »</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0564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5FCCDCAA-DEB0-2209-965F-3DAD4FED9D1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E9C1783-B6C1-C9B0-477D-4CE831196EEE}"/>
              </a:ext>
            </a:extLst>
          </p:cNvPr>
          <p:cNvSpPr txBox="1"/>
          <p:nvPr/>
        </p:nvSpPr>
        <p:spPr>
          <a:xfrm>
            <a:off x="445040" y="480324"/>
            <a:ext cx="9885733" cy="2400657"/>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Le jour du Seigneur</a:t>
            </a:r>
          </a:p>
          <a:p>
            <a:pPr algn="just" rtl="0">
              <a:buNone/>
            </a:pPr>
            <a:endParaRPr lang="fr-FR" b="1" dirty="0">
              <a:solidFill>
                <a:srgbClr val="000000"/>
              </a:solidFill>
              <a:latin typeface="Times New Roman, serif"/>
            </a:endParaRPr>
          </a:p>
          <a:p>
            <a:pPr algn="just" rtl="0">
              <a:buNone/>
            </a:pPr>
            <a:endParaRPr lang="fr-FR" sz="180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St Justin : « C'est le </a:t>
            </a:r>
            <a:r>
              <a:rPr lang="fr-FR" sz="1800" b="1" i="0" dirty="0">
                <a:solidFill>
                  <a:srgbClr val="000000"/>
                </a:solidFill>
                <a:effectLst/>
                <a:latin typeface="Times New Roman, serif"/>
              </a:rPr>
              <a:t>jour du soleil </a:t>
            </a:r>
            <a:r>
              <a:rPr lang="fr-FR" sz="1800" b="0" i="0" dirty="0">
                <a:solidFill>
                  <a:srgbClr val="000000"/>
                </a:solidFill>
                <a:effectLst/>
                <a:latin typeface="Times New Roman, serif"/>
              </a:rPr>
              <a:t>que nous faisons tous notre réunion, d'abord parce que c'est le premier jour, celui où Dieu, à partir des ténèbres et de la matière, créa le monde ; et c'est parce que ce jour-là est encore celui où Jésus Christ, notre Sauveur, ressuscita d'entre les morts. La veille du jour de Saturne (du samedi), on l'avait crucifié, et le surlendemain, c'est-à-dire le </a:t>
            </a:r>
            <a:r>
              <a:rPr lang="fr-FR" sz="1800" b="1" i="0" dirty="0">
                <a:solidFill>
                  <a:srgbClr val="000000"/>
                </a:solidFill>
                <a:effectLst/>
                <a:latin typeface="Times New Roman, serif"/>
              </a:rPr>
              <a:t>jour du soleil</a:t>
            </a:r>
            <a:r>
              <a:rPr lang="fr-FR" sz="1800" b="0" i="0" dirty="0">
                <a:solidFill>
                  <a:srgbClr val="000000"/>
                </a:solidFill>
                <a:effectLst/>
                <a:latin typeface="Times New Roman, serif"/>
              </a:rPr>
              <a:t>, s'étant montré à ses Apôtres et à ses disciples, il leur enseigna ce que nous avons exposé. »</a:t>
            </a:r>
            <a:endParaRPr lang="fr-FR" sz="1800" b="0"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88CD0081-7B72-16B9-98C0-D6F9BC46BB90}"/>
              </a:ext>
            </a:extLst>
          </p:cNvPr>
          <p:cNvSpPr txBox="1"/>
          <p:nvPr/>
        </p:nvSpPr>
        <p:spPr>
          <a:xfrm>
            <a:off x="445040" y="3041173"/>
            <a:ext cx="9885733" cy="923330"/>
          </a:xfrm>
          <a:prstGeom prst="rect">
            <a:avLst/>
          </a:prstGeom>
          <a:noFill/>
        </p:spPr>
        <p:txBody>
          <a:bodyPr wrap="square">
            <a:spAutoFit/>
          </a:bodyPr>
          <a:lstStyle/>
          <a:p>
            <a:pPr algn="just" rtl="0">
              <a:buNone/>
            </a:pPr>
            <a:r>
              <a:rPr lang="fr-FR" sz="1800" b="0" i="0" dirty="0" err="1">
                <a:solidFill>
                  <a:srgbClr val="000000"/>
                </a:solidFill>
                <a:effectLst/>
                <a:latin typeface="Times New Roman, serif"/>
              </a:rPr>
              <a:t>Dt</a:t>
            </a:r>
            <a:r>
              <a:rPr lang="fr-FR" sz="1800" b="0" i="0" dirty="0">
                <a:solidFill>
                  <a:srgbClr val="000000"/>
                </a:solidFill>
                <a:effectLst/>
                <a:latin typeface="Times New Roman, serif"/>
              </a:rPr>
              <a:t> 5,12-15 : « </a:t>
            </a:r>
            <a:r>
              <a:rPr lang="fr-FR" sz="1800" b="1" i="0" dirty="0">
                <a:solidFill>
                  <a:srgbClr val="000000"/>
                </a:solidFill>
                <a:effectLst/>
                <a:latin typeface="Times New Roman, serif"/>
              </a:rPr>
              <a:t>Observe le jour du sabbat, en le sanctifiant</a:t>
            </a:r>
            <a:r>
              <a:rPr lang="fr-FR" sz="1800" b="0" i="0" dirty="0">
                <a:solidFill>
                  <a:srgbClr val="000000"/>
                </a:solidFill>
                <a:effectLst/>
                <a:latin typeface="Times New Roman, serif"/>
              </a:rPr>
              <a:t>, selon l’ordre du Seigneur ton Dieu. Pendant six jours tu travailleras et tu feras tout ton ouvrage, mais le septième jour est le jour du repos, sabbat en l’honneur du Seigneur ton Dieu. »</a:t>
            </a:r>
            <a:endParaRPr lang="fr-FR" sz="1800" b="0" i="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065E2A85-A02E-2DA5-BA6A-0E8F023A1432}"/>
              </a:ext>
            </a:extLst>
          </p:cNvPr>
          <p:cNvSpPr txBox="1"/>
          <p:nvPr/>
        </p:nvSpPr>
        <p:spPr>
          <a:xfrm>
            <a:off x="445040" y="4230903"/>
            <a:ext cx="9885732" cy="1754326"/>
          </a:xfrm>
          <a:prstGeom prst="rect">
            <a:avLst/>
          </a:prstGeom>
          <a:noFill/>
        </p:spPr>
        <p:txBody>
          <a:bodyPr wrap="square">
            <a:spAutoFit/>
          </a:bodyPr>
          <a:lstStyle/>
          <a:p>
            <a:pPr algn="just" rtl="0">
              <a:buNone/>
            </a:pPr>
            <a:r>
              <a:rPr lang="fr-FR" sz="1800" b="0" i="0" dirty="0" err="1">
                <a:solidFill>
                  <a:srgbClr val="000000"/>
                </a:solidFill>
                <a:effectLst/>
                <a:latin typeface="Times New Roman, serif"/>
              </a:rPr>
              <a:t>Didachè</a:t>
            </a:r>
            <a:r>
              <a:rPr lang="fr-FR" sz="1800" b="0" i="0" dirty="0">
                <a:solidFill>
                  <a:srgbClr val="000000"/>
                </a:solidFill>
                <a:effectLst/>
                <a:latin typeface="Times New Roman, serif"/>
              </a:rPr>
              <a:t> (fin Ier s.) §14 : « Chaque dimanche, vous étant assemblés, rompez le pain et rendez grâces, après vous être mutuellement confessé vos transgressions, afin que votre sacrifice soit pur. Mais que quiconque a un dissentiment avec son prochain ne se joigne pas à vous jusqu'à ce qu'ils se soient réconciliés, afin que votre sacrifice ne soit pas profané. Car voici l'offrande dont a parlé le Seigneur : "</a:t>
            </a:r>
            <a:r>
              <a:rPr lang="fr-FR" sz="1800" b="0" i="1" dirty="0">
                <a:solidFill>
                  <a:srgbClr val="000000"/>
                </a:solidFill>
                <a:effectLst/>
                <a:latin typeface="Times New Roman, serif"/>
              </a:rPr>
              <a:t>En tout temps et en tout lieu on me présentera une offrande pure, car je suis un grand roi, dit le Seigneur, et mon Nom est admirable parmi les nations.</a:t>
            </a:r>
            <a:r>
              <a:rPr lang="fr-FR" sz="1800" b="0" i="0" dirty="0">
                <a:solidFill>
                  <a:srgbClr val="000000"/>
                </a:solidFill>
                <a:effectLst/>
                <a:latin typeface="Times New Roman, serif"/>
              </a:rPr>
              <a:t>" »</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07796408-DCBD-6C40-C2E3-B0505D5E9595}"/>
              </a:ext>
            </a:extLst>
          </p:cNvPr>
          <p:cNvSpPr txBox="1"/>
          <p:nvPr/>
        </p:nvSpPr>
        <p:spPr>
          <a:xfrm>
            <a:off x="3287950" y="6248354"/>
            <a:ext cx="6958824" cy="830997"/>
          </a:xfrm>
          <a:prstGeom prst="rect">
            <a:avLst/>
          </a:prstGeom>
          <a:noFill/>
        </p:spPr>
        <p:txBody>
          <a:bodyPr wrap="square">
            <a:spAutoFit/>
          </a:bodyPr>
          <a:lstStyle/>
          <a:p>
            <a:pPr algn="just" rtl="0">
              <a:buNone/>
            </a:pPr>
            <a:r>
              <a:rPr lang="fr-FR" sz="1600" b="0" i="1" dirty="0">
                <a:solidFill>
                  <a:srgbClr val="000000"/>
                </a:solidFill>
                <a:effectLst/>
                <a:latin typeface="Times New Roman, serif"/>
              </a:rPr>
              <a:t>Ml 1,11 : « Du levant au couchant du soleil, mon nom est grand parmi les nations. En tout lieu, on brûle de l’encens pour mon nom et on présente une offrande pure, car mon nom est grand parmi les nations, – dit le Seigneur de l’univers. »</a:t>
            </a:r>
            <a:endParaRPr lang="fr-FR" sz="1600" b="0" i="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252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6000">
              <a:srgbClr val="FFC000"/>
            </a:gs>
            <a:gs pos="0">
              <a:srgbClr val="FFFF00"/>
            </a:gs>
            <a:gs pos="100000">
              <a:srgbClr val="FFFF99"/>
            </a:gs>
          </a:gsLst>
          <a:path path="circle">
            <a:fillToRect l="100000" t="100000"/>
          </a:path>
        </a:gradFill>
        <a:effectLst/>
      </p:bgPr>
    </p:bg>
    <p:spTree>
      <p:nvGrpSpPr>
        <p:cNvPr id="1" name="">
          <a:extLst>
            <a:ext uri="{FF2B5EF4-FFF2-40B4-BE49-F238E27FC236}">
              <a16:creationId xmlns:a16="http://schemas.microsoft.com/office/drawing/2014/main" id="{11FC9097-A5F4-6077-0A75-DADA6686DA5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8AFC548-6A3F-51EC-734E-D105C5538362}"/>
              </a:ext>
            </a:extLst>
          </p:cNvPr>
          <p:cNvSpPr txBox="1"/>
          <p:nvPr/>
        </p:nvSpPr>
        <p:spPr>
          <a:xfrm>
            <a:off x="328309" y="379777"/>
            <a:ext cx="9992738" cy="1569660"/>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Le rassemblement</a:t>
            </a:r>
          </a:p>
          <a:p>
            <a:pPr algn="just" rtl="0">
              <a:buNone/>
            </a:pPr>
            <a:endParaRPr lang="fr-FR" b="1" dirty="0">
              <a:solidFill>
                <a:srgbClr val="000000"/>
              </a:solidFill>
              <a:latin typeface="Times New Roman, serif"/>
            </a:endParaRPr>
          </a:p>
          <a:p>
            <a:pPr algn="just" rtl="0">
              <a:buNone/>
            </a:pPr>
            <a:endParaRPr lang="fr-FR" sz="1800" b="1" i="0" dirty="0">
              <a:solidFill>
                <a:srgbClr val="000000"/>
              </a:solidFill>
              <a:effectLst/>
              <a:latin typeface="Times New Roman, serif"/>
            </a:endParaRPr>
          </a:p>
          <a:p>
            <a:pPr algn="just" rtl="0">
              <a:buNone/>
            </a:pPr>
            <a:r>
              <a:rPr lang="fr-FR" dirty="0">
                <a:solidFill>
                  <a:srgbClr val="000000"/>
                </a:solidFill>
                <a:latin typeface="Times New Roman, serif"/>
              </a:rPr>
              <a:t>St Justin : « </a:t>
            </a:r>
            <a:r>
              <a:rPr lang="fr-FR" sz="1800" b="0" i="0" dirty="0">
                <a:solidFill>
                  <a:srgbClr val="000000"/>
                </a:solidFill>
                <a:effectLst/>
                <a:latin typeface="Times New Roman, serif"/>
              </a:rPr>
              <a:t>Le jour appelé jour du soleil, tous, qu'ils habitent la ville ou la campagne, </a:t>
            </a:r>
            <a:r>
              <a:rPr lang="fr-FR" sz="1800" b="1" i="1" dirty="0">
                <a:solidFill>
                  <a:srgbClr val="000000"/>
                </a:solidFill>
                <a:effectLst/>
                <a:latin typeface="Times New Roman, serif"/>
              </a:rPr>
              <a:t>ont leur réunion dans un même lieu… »</a:t>
            </a:r>
            <a:endParaRPr lang="fr-FR" sz="1800" b="0"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1A9EF652-0E05-5087-3FE6-5B09CBD7B1DD}"/>
              </a:ext>
            </a:extLst>
          </p:cNvPr>
          <p:cNvSpPr txBox="1"/>
          <p:nvPr/>
        </p:nvSpPr>
        <p:spPr>
          <a:xfrm>
            <a:off x="3197969" y="1949437"/>
            <a:ext cx="3426568"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Eglise = </a:t>
            </a:r>
            <a:r>
              <a:rPr lang="fr-FR" sz="1800" b="0" i="1" dirty="0" err="1">
                <a:solidFill>
                  <a:srgbClr val="000000"/>
                </a:solidFill>
                <a:effectLst/>
                <a:latin typeface="Times New Roman, serif"/>
              </a:rPr>
              <a:t>ekklesia</a:t>
            </a:r>
            <a:r>
              <a:rPr lang="fr-FR" sz="1800" b="0" i="1" dirty="0">
                <a:solidFill>
                  <a:srgbClr val="000000"/>
                </a:solidFill>
                <a:effectLst/>
                <a:latin typeface="Times New Roman, serif"/>
              </a:rPr>
              <a:t> -</a:t>
            </a:r>
            <a:r>
              <a:rPr lang="fr-FR" sz="1800" b="0" i="0" dirty="0">
                <a:solidFill>
                  <a:srgbClr val="000000"/>
                </a:solidFill>
                <a:effectLst/>
                <a:latin typeface="Times New Roman, serif"/>
              </a:rPr>
              <a:t> convocation</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AF4C3B40-EB25-ACD5-1EFF-382C8058610C}"/>
              </a:ext>
            </a:extLst>
          </p:cNvPr>
          <p:cNvSpPr txBox="1"/>
          <p:nvPr/>
        </p:nvSpPr>
        <p:spPr>
          <a:xfrm>
            <a:off x="328309" y="2920296"/>
            <a:ext cx="9992738" cy="923330"/>
          </a:xfrm>
          <a:prstGeom prst="rect">
            <a:avLst/>
          </a:prstGeom>
          <a:noFill/>
        </p:spPr>
        <p:txBody>
          <a:bodyPr wrap="square">
            <a:spAutoFit/>
          </a:bodyPr>
          <a:lstStyle/>
          <a:p>
            <a:pPr rtl="0">
              <a:buNone/>
            </a:pPr>
            <a:r>
              <a:rPr lang="fr-FR" sz="1800" b="0" i="0" dirty="0">
                <a:solidFill>
                  <a:srgbClr val="000000"/>
                </a:solidFill>
                <a:effectLst/>
                <a:latin typeface="Times New Roman, serif"/>
              </a:rPr>
              <a:t>Noms donnés à cette « réunion » :</a:t>
            </a:r>
          </a:p>
          <a:p>
            <a:pPr algn="ctr" rtl="0">
              <a:buNone/>
            </a:pPr>
            <a:endParaRPr lang="fr-FR" dirty="0">
              <a:solidFill>
                <a:srgbClr val="000000"/>
              </a:solidFill>
              <a:latin typeface="Times New Roman, serif"/>
            </a:endParaRPr>
          </a:p>
          <a:p>
            <a:pPr algn="ctr" rtl="0">
              <a:buNone/>
            </a:pPr>
            <a:r>
              <a:rPr lang="fr-FR" sz="1800" b="0" i="0" dirty="0">
                <a:solidFill>
                  <a:srgbClr val="000000"/>
                </a:solidFill>
                <a:effectLst/>
                <a:latin typeface="Times New Roman, serif"/>
              </a:rPr>
              <a:t>Eucharistie / Fraction du pain / Messe / Divine liturgie</a:t>
            </a:r>
          </a:p>
        </p:txBody>
      </p:sp>
      <p:sp>
        <p:nvSpPr>
          <p:cNvPr id="9" name="ZoneTexte 8">
            <a:extLst>
              <a:ext uri="{FF2B5EF4-FFF2-40B4-BE49-F238E27FC236}">
                <a16:creationId xmlns:a16="http://schemas.microsoft.com/office/drawing/2014/main" id="{98BDDE24-262B-EC79-6454-E9D2685EB1ED}"/>
              </a:ext>
            </a:extLst>
          </p:cNvPr>
          <p:cNvSpPr txBox="1"/>
          <p:nvPr/>
        </p:nvSpPr>
        <p:spPr>
          <a:xfrm>
            <a:off x="349537" y="4273632"/>
            <a:ext cx="9992738" cy="1754326"/>
          </a:xfrm>
          <a:prstGeom prst="rect">
            <a:avLst/>
          </a:prstGeom>
          <a:noFill/>
        </p:spPr>
        <p:txBody>
          <a:bodyPr wrap="square">
            <a:spAutoFit/>
          </a:bodyPr>
          <a:lstStyle/>
          <a:p>
            <a:pPr algn="just" rtl="0">
              <a:buNone/>
            </a:pPr>
            <a:r>
              <a:rPr lang="fr-FR" sz="1800" b="0" i="0" u="sng" dirty="0">
                <a:solidFill>
                  <a:srgbClr val="000000"/>
                </a:solidFill>
                <a:effectLst/>
                <a:latin typeface="Times New Roman, serif"/>
              </a:rPr>
              <a:t>Qui participe à l’eucharistie ?</a:t>
            </a:r>
          </a:p>
          <a:p>
            <a:pPr algn="just" rtl="0">
              <a:buNone/>
            </a:pPr>
            <a:endParaRPr lang="fr-FR" sz="1800" b="0" i="0" u="sng"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St Justin : « Personne ne doit prendre part à l'Eucharistie, </a:t>
            </a:r>
          </a:p>
          <a:p>
            <a:pPr algn="just" rtl="0">
              <a:buNone/>
            </a:pPr>
            <a:r>
              <a:rPr lang="fr-FR" dirty="0">
                <a:solidFill>
                  <a:srgbClr val="000000"/>
                </a:solidFill>
                <a:latin typeface="Times New Roman, serif"/>
              </a:rPr>
              <a:t>	</a:t>
            </a:r>
            <a:r>
              <a:rPr lang="fr-FR" sz="1800" b="0" i="0" dirty="0">
                <a:solidFill>
                  <a:srgbClr val="000000"/>
                </a:solidFill>
                <a:effectLst/>
                <a:latin typeface="Times New Roman, serif"/>
              </a:rPr>
              <a:t>sinon celui qui </a:t>
            </a:r>
            <a:r>
              <a:rPr lang="fr-FR" sz="1800" b="1" i="0" dirty="0">
                <a:solidFill>
                  <a:srgbClr val="000000"/>
                </a:solidFill>
                <a:effectLst/>
                <a:latin typeface="Times New Roman, serif"/>
              </a:rPr>
              <a:t>croit</a:t>
            </a:r>
            <a:r>
              <a:rPr lang="fr-FR" sz="1800" b="0" i="0" dirty="0">
                <a:solidFill>
                  <a:srgbClr val="000000"/>
                </a:solidFill>
                <a:effectLst/>
                <a:latin typeface="Times New Roman, serif"/>
              </a:rPr>
              <a:t> à la vérité de notre doctrine, </a:t>
            </a:r>
          </a:p>
          <a:p>
            <a:pPr algn="just" rtl="0">
              <a:buNone/>
            </a:pPr>
            <a:r>
              <a:rPr lang="fr-FR" dirty="0">
                <a:solidFill>
                  <a:srgbClr val="000000"/>
                </a:solidFill>
                <a:latin typeface="Times New Roman, serif"/>
              </a:rPr>
              <a:t>		</a:t>
            </a:r>
            <a:r>
              <a:rPr lang="fr-FR" sz="1800" b="0" i="0" dirty="0">
                <a:solidFill>
                  <a:srgbClr val="000000"/>
                </a:solidFill>
                <a:effectLst/>
                <a:latin typeface="Times New Roman, serif"/>
              </a:rPr>
              <a:t>qui a été </a:t>
            </a:r>
            <a:r>
              <a:rPr lang="fr-FR" sz="1800" b="1" i="0" dirty="0">
                <a:solidFill>
                  <a:srgbClr val="000000"/>
                </a:solidFill>
                <a:effectLst/>
                <a:latin typeface="Times New Roman, serif"/>
              </a:rPr>
              <a:t>baptisé</a:t>
            </a:r>
            <a:r>
              <a:rPr lang="fr-FR" sz="1800" b="0" i="0" dirty="0">
                <a:solidFill>
                  <a:srgbClr val="000000"/>
                </a:solidFill>
                <a:effectLst/>
                <a:latin typeface="Times New Roman, serif"/>
              </a:rPr>
              <a:t> pour obtenir le </a:t>
            </a:r>
            <a:r>
              <a:rPr lang="fr-FR" sz="1800" b="1" i="0" dirty="0">
                <a:solidFill>
                  <a:srgbClr val="000000"/>
                </a:solidFill>
                <a:effectLst/>
                <a:latin typeface="Times New Roman, serif"/>
              </a:rPr>
              <a:t>pardon des péchés et la nouvelle naissance</a:t>
            </a:r>
            <a:r>
              <a:rPr lang="fr-FR" sz="1800" b="0" i="0" dirty="0">
                <a:solidFill>
                  <a:srgbClr val="000000"/>
                </a:solidFill>
                <a:effectLst/>
                <a:latin typeface="Times New Roman, serif"/>
              </a:rPr>
              <a:t>, </a:t>
            </a:r>
          </a:p>
          <a:p>
            <a:pPr algn="just" rtl="0">
              <a:buNone/>
            </a:pPr>
            <a:r>
              <a:rPr lang="fr-FR" dirty="0">
                <a:solidFill>
                  <a:srgbClr val="000000"/>
                </a:solidFill>
                <a:latin typeface="Times New Roman, serif"/>
              </a:rPr>
              <a:t>			</a:t>
            </a:r>
            <a:r>
              <a:rPr lang="fr-FR" sz="1800" b="0" i="0" dirty="0">
                <a:solidFill>
                  <a:srgbClr val="000000"/>
                </a:solidFill>
                <a:effectLst/>
                <a:latin typeface="Times New Roman, serif"/>
              </a:rPr>
              <a:t>et qui </a:t>
            </a:r>
            <a:r>
              <a:rPr lang="fr-FR" sz="1800" b="1" i="0" dirty="0">
                <a:solidFill>
                  <a:srgbClr val="000000"/>
                </a:solidFill>
                <a:effectLst/>
                <a:latin typeface="Times New Roman, serif"/>
              </a:rPr>
              <a:t>vit selon l'enseignement </a:t>
            </a:r>
            <a:r>
              <a:rPr lang="fr-FR" sz="1800" b="0" i="0" dirty="0">
                <a:solidFill>
                  <a:srgbClr val="000000"/>
                </a:solidFill>
                <a:effectLst/>
                <a:latin typeface="Times New Roman, serif"/>
              </a:rPr>
              <a:t>que le Christ nous a transmis. »</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180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6387</TotalTime>
  <Words>2827</Words>
  <Application>Microsoft Office PowerPoint</Application>
  <PresentationFormat>Personnalisé</PresentationFormat>
  <Paragraphs>252</Paragraphs>
  <Slides>26</Slides>
  <Notes>26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Arial</vt:lpstr>
      <vt:lpstr>Calibri</vt:lpstr>
      <vt:lpstr>Jasmine And Greentea</vt:lpstr>
      <vt:lpstr>Liberation Sans</vt:lpstr>
      <vt:lpstr>Liberation Serif</vt:lpstr>
      <vt:lpstr>Thinking Of Betty Light</vt:lpstr>
      <vt:lpstr>Times New Roman</vt:lpstr>
      <vt:lpstr>Times New Roman, serif</vt:lpstr>
      <vt:lpstr>Standard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Père Jean-Sébastien LAVENS</dc:creator>
  <cp:lastModifiedBy>Père Jean-Sébastien LAVENS</cp:lastModifiedBy>
  <cp:revision>106</cp:revision>
  <cp:lastPrinted>2025-01-11T07:23:03Z</cp:lastPrinted>
  <dcterms:created xsi:type="dcterms:W3CDTF">2024-10-09T17:02:15Z</dcterms:created>
  <dcterms:modified xsi:type="dcterms:W3CDTF">2025-11-29T14:12:23Z</dcterms:modified>
</cp:coreProperties>
</file>